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1"/>
  </p:handoutMasterIdLst>
  <p:sldIdLst>
    <p:sldId id="278" r:id="rId2"/>
    <p:sldId id="300" r:id="rId3"/>
    <p:sldId id="313" r:id="rId4"/>
    <p:sldId id="301" r:id="rId5"/>
    <p:sldId id="302" r:id="rId6"/>
    <p:sldId id="266" r:id="rId7"/>
    <p:sldId id="303" r:id="rId8"/>
    <p:sldId id="320" r:id="rId9"/>
    <p:sldId id="304" r:id="rId10"/>
    <p:sldId id="317" r:id="rId11"/>
    <p:sldId id="316" r:id="rId12"/>
    <p:sldId id="319" r:id="rId13"/>
    <p:sldId id="305" r:id="rId14"/>
    <p:sldId id="306" r:id="rId15"/>
    <p:sldId id="307" r:id="rId16"/>
    <p:sldId id="308" r:id="rId17"/>
    <p:sldId id="323" r:id="rId18"/>
    <p:sldId id="321" r:id="rId19"/>
    <p:sldId id="314" r:id="rId2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comber" initials="Rochell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33" autoAdjust="0"/>
  </p:normalViewPr>
  <p:slideViewPr>
    <p:cSldViewPr snapToGrid="0" snapToObjects="1">
      <p:cViewPr>
        <p:scale>
          <a:sx n="112" d="100"/>
          <a:sy n="112" d="100"/>
        </p:scale>
        <p:origin x="-1500" y="-270"/>
      </p:cViewPr>
      <p:guideLst>
        <p:guide orient="horz" pos="3400"/>
        <p:guide pos="80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8ED84-BA41-44B6-859D-8D4CAFABAD41}" type="datetimeFigureOut">
              <a:rPr lang="en-NZ" smtClean="0"/>
              <a:t>26/04/2016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449E5-07B6-487C-955F-45C53800A50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10907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98668-F5AD-2D43-B57A-F6EBBCD84178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EEB903-FA2F-8E4F-9839-BD2AB95F7D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5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98668-F5AD-2D43-B57A-F6EBBCD84178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EEB903-FA2F-8E4F-9839-BD2AB95F7D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98668-F5AD-2D43-B57A-F6EBBCD84178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EEB903-FA2F-8E4F-9839-BD2AB95F7D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8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98668-F5AD-2D43-B57A-F6EBBCD84178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EEB903-FA2F-8E4F-9839-BD2AB95F7D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92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98668-F5AD-2D43-B57A-F6EBBCD84178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EEB903-FA2F-8E4F-9839-BD2AB95F7D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0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98668-F5AD-2D43-B57A-F6EBBCD84178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EEB903-FA2F-8E4F-9839-BD2AB95F7D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3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98668-F5AD-2D43-B57A-F6EBBCD84178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EEB903-FA2F-8E4F-9839-BD2AB95F7D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2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98668-F5AD-2D43-B57A-F6EBBCD84178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EEB903-FA2F-8E4F-9839-BD2AB95F7D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1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98668-F5AD-2D43-B57A-F6EBBCD84178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EEB903-FA2F-8E4F-9839-BD2AB95F7D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99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98668-F5AD-2D43-B57A-F6EBBCD84178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EEB903-FA2F-8E4F-9839-BD2AB95F7D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5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98668-F5AD-2D43-B57A-F6EBBCD84178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EEB903-FA2F-8E4F-9839-BD2AB95F7D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8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5853176"/>
            <a:ext cx="9144000" cy="0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10543" y="6076873"/>
            <a:ext cx="0" cy="657521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25393" y="6058261"/>
            <a:ext cx="0" cy="657521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21086" y="6038105"/>
            <a:ext cx="0" cy="657521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90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49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0_2ANS8zsc-J-RoKK7VxYg" TargetMode="External"/><Relationship Id="rId2" Type="http://schemas.openxmlformats.org/officeDocument/2006/relationships/hyperlink" Target="http://www.nzta.govt.nz/assets/Driver-Licences/docs/restricted-test-guide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955799"/>
            <a:ext cx="9144000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350" dirty="0" smtClean="0">
                <a:solidFill>
                  <a:srgbClr val="4F503F"/>
                </a:solidFill>
              </a:rPr>
              <a:t>Community Driver </a:t>
            </a:r>
          </a:p>
          <a:p>
            <a:pPr algn="ctr"/>
            <a:r>
              <a:rPr lang="en-AU" sz="5350" dirty="0" smtClean="0">
                <a:solidFill>
                  <a:srgbClr val="4F503F"/>
                </a:solidFill>
              </a:rPr>
              <a:t>Mentor</a:t>
            </a:r>
            <a:r>
              <a:rPr lang="en-AU" sz="5350" dirty="0">
                <a:solidFill>
                  <a:srgbClr val="4F503F"/>
                </a:solidFill>
              </a:rPr>
              <a:t> </a:t>
            </a:r>
            <a:r>
              <a:rPr lang="en-AU" sz="5350" dirty="0" smtClean="0">
                <a:solidFill>
                  <a:srgbClr val="4F503F"/>
                </a:solidFill>
              </a:rPr>
              <a:t>Programme</a:t>
            </a:r>
            <a:endParaRPr lang="en-AU" sz="5350" dirty="0">
              <a:solidFill>
                <a:srgbClr val="4F503F"/>
              </a:solidFill>
            </a:endParaRPr>
          </a:p>
          <a:p>
            <a:pPr algn="ctr"/>
            <a:endParaRPr lang="en-US" sz="5350" dirty="0"/>
          </a:p>
        </p:txBody>
      </p:sp>
    </p:spTree>
    <p:extLst>
      <p:ext uri="{BB962C8B-B14F-4D97-AF65-F5344CB8AC3E}">
        <p14:creationId xmlns:p14="http://schemas.microsoft.com/office/powerpoint/2010/main" val="24133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60400" y="928911"/>
            <a:ext cx="7797800" cy="1145100"/>
          </a:xfrm>
        </p:spPr>
        <p:txBody>
          <a:bodyPr anchor="t"/>
          <a:lstStyle/>
          <a:p>
            <a:r>
              <a:rPr lang="en-AU" sz="3000" dirty="0">
                <a:solidFill>
                  <a:srgbClr val="4F503F"/>
                </a:solidFill>
              </a:rPr>
              <a:t>The Roles </a:t>
            </a:r>
            <a:r>
              <a:rPr lang="en-AU" sz="3000" dirty="0" smtClean="0">
                <a:solidFill>
                  <a:srgbClr val="4F503F"/>
                </a:solidFill>
              </a:rPr>
              <a:t>&amp; </a:t>
            </a:r>
            <a:r>
              <a:rPr lang="en-AU" sz="3000" dirty="0">
                <a:solidFill>
                  <a:srgbClr val="4F503F"/>
                </a:solidFill>
              </a:rPr>
              <a:t>Responsibilities of the </a:t>
            </a:r>
            <a:br>
              <a:rPr lang="en-AU" sz="3000" dirty="0">
                <a:solidFill>
                  <a:srgbClr val="4F503F"/>
                </a:solidFill>
              </a:rPr>
            </a:br>
            <a:r>
              <a:rPr lang="en-AU" sz="3000" dirty="0" smtClean="0">
                <a:solidFill>
                  <a:srgbClr val="4F503F"/>
                </a:solidFill>
              </a:rPr>
              <a:t>Four </a:t>
            </a:r>
            <a:r>
              <a:rPr lang="en-AU" sz="3000" dirty="0">
                <a:solidFill>
                  <a:srgbClr val="4F503F"/>
                </a:solidFill>
              </a:rPr>
              <a:t>Stakeholders</a:t>
            </a:r>
          </a:p>
          <a:p>
            <a:pPr>
              <a:spcAft>
                <a:spcPts val="200"/>
              </a:spcAft>
            </a:pPr>
            <a:r>
              <a:rPr lang="en-AU" dirty="0">
                <a:solidFill>
                  <a:srgbClr val="4F503F"/>
                </a:solidFill>
              </a:rPr>
              <a:t> </a:t>
            </a:r>
          </a:p>
          <a:p>
            <a:pPr>
              <a:spcAft>
                <a:spcPts val="200"/>
              </a:spcAft>
            </a:pPr>
            <a:r>
              <a:rPr lang="en-AU" dirty="0">
                <a:solidFill>
                  <a:srgbClr val="4F503F"/>
                </a:solidFill>
              </a:rPr>
              <a:t> </a:t>
            </a:r>
          </a:p>
          <a:p>
            <a:pPr>
              <a:spcAft>
                <a:spcPts val="200"/>
              </a:spcAft>
            </a:pPr>
            <a:r>
              <a:rPr lang="en-AU" dirty="0">
                <a:solidFill>
                  <a:srgbClr val="4F503F"/>
                </a:solidFill>
              </a:rPr>
              <a:t> </a:t>
            </a:r>
          </a:p>
          <a:p>
            <a:pPr>
              <a:spcAft>
                <a:spcPts val="200"/>
              </a:spcAft>
            </a:pPr>
            <a:r>
              <a:rPr lang="en-AU" dirty="0">
                <a:solidFill>
                  <a:srgbClr val="4F503F"/>
                </a:solidFill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886" y="2233077"/>
            <a:ext cx="7023100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sz="2400" dirty="0">
                <a:solidFill>
                  <a:srgbClr val="4F503F"/>
                </a:solidFill>
              </a:rPr>
              <a:t>Community </a:t>
            </a:r>
            <a:r>
              <a:rPr lang="en-AU" sz="2400" smtClean="0">
                <a:solidFill>
                  <a:srgbClr val="4F503F"/>
                </a:solidFill>
              </a:rPr>
              <a:t>Provider 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smtClean="0"/>
              <a:t>• </a:t>
            </a:r>
            <a:r>
              <a:rPr lang="en-AU" dirty="0"/>
              <a:t>	manages all appointments for all stakeholders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/>
              <a:t>• 	will hold all documentation for the programme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/>
              <a:t>• 	provides the vehicle for all mentoring lessons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/>
              <a:t>• 	is the first point of contact for any </a:t>
            </a:r>
            <a:r>
              <a:rPr lang="en-AU" dirty="0" smtClean="0"/>
              <a:t>issues</a:t>
            </a:r>
            <a:r>
              <a:rPr lang="en-AU" dirty="0">
                <a:solidFill>
                  <a:srgbClr val="4F503F"/>
                </a:solidFill>
              </a:rPr>
              <a:t> 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5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660400" y="928911"/>
            <a:ext cx="7797800" cy="1145100"/>
          </a:xfrm>
          <a:prstGeom prst="rect">
            <a:avLst/>
          </a:prstGeom>
        </p:spPr>
        <p:txBody>
          <a:bodyPr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000" smtClean="0">
                <a:solidFill>
                  <a:srgbClr val="4F503F"/>
                </a:solidFill>
              </a:rPr>
              <a:t>The Roles &amp; Responsibilities of the </a:t>
            </a:r>
            <a:br>
              <a:rPr lang="en-AU" sz="3000" smtClean="0">
                <a:solidFill>
                  <a:srgbClr val="4F503F"/>
                </a:solidFill>
              </a:rPr>
            </a:br>
            <a:r>
              <a:rPr lang="en-AU" sz="3000" smtClean="0">
                <a:solidFill>
                  <a:srgbClr val="4F503F"/>
                </a:solidFill>
              </a:rPr>
              <a:t>Four Stakeholders</a:t>
            </a:r>
          </a:p>
          <a:p>
            <a:pPr>
              <a:spcAft>
                <a:spcPts val="200"/>
              </a:spcAft>
            </a:pPr>
            <a:r>
              <a:rPr lang="en-AU" smtClean="0">
                <a:solidFill>
                  <a:srgbClr val="4F503F"/>
                </a:solidFill>
              </a:rPr>
              <a:t> </a:t>
            </a:r>
          </a:p>
          <a:p>
            <a:pPr>
              <a:spcAft>
                <a:spcPts val="200"/>
              </a:spcAft>
            </a:pPr>
            <a:r>
              <a:rPr lang="en-AU" smtClean="0">
                <a:solidFill>
                  <a:srgbClr val="4F503F"/>
                </a:solidFill>
              </a:rPr>
              <a:t> </a:t>
            </a:r>
          </a:p>
          <a:p>
            <a:pPr>
              <a:spcAft>
                <a:spcPts val="200"/>
              </a:spcAft>
            </a:pPr>
            <a:r>
              <a:rPr lang="en-AU" smtClean="0">
                <a:solidFill>
                  <a:srgbClr val="4F503F"/>
                </a:solidFill>
              </a:rPr>
              <a:t> </a:t>
            </a:r>
          </a:p>
          <a:p>
            <a:pPr>
              <a:spcAft>
                <a:spcPts val="200"/>
              </a:spcAft>
            </a:pPr>
            <a:r>
              <a:rPr lang="en-AU" smtClean="0">
                <a:solidFill>
                  <a:srgbClr val="4F503F"/>
                </a:solidFill>
              </a:rPr>
              <a:t> </a:t>
            </a:r>
            <a:endParaRPr lang="en-AU" dirty="0">
              <a:solidFill>
                <a:srgbClr val="4F503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988" y="2233077"/>
            <a:ext cx="7277100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sz="2400" dirty="0">
                <a:solidFill>
                  <a:srgbClr val="4F503F"/>
                </a:solidFill>
              </a:rPr>
              <a:t>Learner Driver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 smtClean="0"/>
              <a:t>•	attends </a:t>
            </a:r>
            <a:r>
              <a:rPr lang="en-AU" dirty="0"/>
              <a:t>all driving sessions on time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 smtClean="0"/>
              <a:t>•	personally manages </a:t>
            </a:r>
            <a:r>
              <a:rPr lang="en-AU" dirty="0"/>
              <a:t>their progress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/>
              <a:t>• </a:t>
            </a:r>
            <a:r>
              <a:rPr lang="en-AU" dirty="0" smtClean="0"/>
              <a:t>	takes </a:t>
            </a:r>
            <a:r>
              <a:rPr lang="en-AU" dirty="0"/>
              <a:t>every opportunity to learn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/>
              <a:t>• </a:t>
            </a:r>
            <a:r>
              <a:rPr lang="en-AU" dirty="0" smtClean="0"/>
              <a:t>	progresses </a:t>
            </a:r>
            <a:r>
              <a:rPr lang="en-AU" dirty="0"/>
              <a:t>to </a:t>
            </a:r>
            <a:r>
              <a:rPr lang="en-AU" dirty="0" smtClean="0"/>
              <a:t>achieve </a:t>
            </a:r>
            <a:r>
              <a:rPr lang="en-AU" dirty="0"/>
              <a:t>their restricted licence test standard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idx="1"/>
          </p:nvPr>
        </p:nvSpPr>
        <p:spPr>
          <a:xfrm>
            <a:off x="660400" y="928911"/>
            <a:ext cx="7797800" cy="1145100"/>
          </a:xfrm>
        </p:spPr>
        <p:txBody>
          <a:bodyPr anchor="t"/>
          <a:lstStyle/>
          <a:p>
            <a:r>
              <a:rPr lang="en-AU" sz="3000" dirty="0">
                <a:solidFill>
                  <a:srgbClr val="4F503F"/>
                </a:solidFill>
              </a:rPr>
              <a:t>The Roles </a:t>
            </a:r>
            <a:r>
              <a:rPr lang="en-AU" sz="3000" dirty="0" smtClean="0">
                <a:solidFill>
                  <a:srgbClr val="4F503F"/>
                </a:solidFill>
              </a:rPr>
              <a:t>&amp; </a:t>
            </a:r>
            <a:r>
              <a:rPr lang="en-AU" sz="3000" dirty="0">
                <a:solidFill>
                  <a:srgbClr val="4F503F"/>
                </a:solidFill>
              </a:rPr>
              <a:t>Responsibilities of the </a:t>
            </a:r>
            <a:br>
              <a:rPr lang="en-AU" sz="3000" dirty="0">
                <a:solidFill>
                  <a:srgbClr val="4F503F"/>
                </a:solidFill>
              </a:rPr>
            </a:br>
            <a:r>
              <a:rPr lang="en-AU" sz="3000" dirty="0" smtClean="0">
                <a:solidFill>
                  <a:srgbClr val="4F503F"/>
                </a:solidFill>
              </a:rPr>
              <a:t>Four </a:t>
            </a:r>
            <a:r>
              <a:rPr lang="en-AU" sz="3000" dirty="0">
                <a:solidFill>
                  <a:srgbClr val="4F503F"/>
                </a:solidFill>
              </a:rPr>
              <a:t>Stakeholders</a:t>
            </a:r>
          </a:p>
          <a:p>
            <a:pPr>
              <a:spcAft>
                <a:spcPts val="200"/>
              </a:spcAft>
            </a:pPr>
            <a:r>
              <a:rPr lang="en-AU" dirty="0">
                <a:solidFill>
                  <a:srgbClr val="4F503F"/>
                </a:solidFill>
              </a:rPr>
              <a:t> </a:t>
            </a:r>
          </a:p>
          <a:p>
            <a:pPr>
              <a:spcAft>
                <a:spcPts val="200"/>
              </a:spcAft>
            </a:pPr>
            <a:r>
              <a:rPr lang="en-AU" dirty="0">
                <a:solidFill>
                  <a:srgbClr val="4F503F"/>
                </a:solidFill>
              </a:rPr>
              <a:t> </a:t>
            </a:r>
          </a:p>
          <a:p>
            <a:pPr>
              <a:spcAft>
                <a:spcPts val="200"/>
              </a:spcAft>
            </a:pPr>
            <a:r>
              <a:rPr lang="en-AU" dirty="0">
                <a:solidFill>
                  <a:srgbClr val="4F503F"/>
                </a:solidFill>
              </a:rPr>
              <a:t> </a:t>
            </a:r>
          </a:p>
          <a:p>
            <a:pPr>
              <a:spcAft>
                <a:spcPts val="200"/>
              </a:spcAft>
            </a:pPr>
            <a:r>
              <a:rPr lang="en-AU" dirty="0">
                <a:solidFill>
                  <a:srgbClr val="4F503F"/>
                </a:solidFill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400" y="2233077"/>
            <a:ext cx="7937500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sz="2400" dirty="0">
                <a:solidFill>
                  <a:srgbClr val="4F503F"/>
                </a:solidFill>
              </a:rPr>
              <a:t>Mentor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/>
              <a:t>• </a:t>
            </a:r>
            <a:r>
              <a:rPr lang="en-AU" dirty="0" smtClean="0"/>
              <a:t>	attends </a:t>
            </a:r>
            <a:r>
              <a:rPr lang="en-AU" dirty="0"/>
              <a:t>driving sessions to achieve progress that develops </a:t>
            </a:r>
            <a:r>
              <a:rPr lang="en-AU" dirty="0" smtClean="0"/>
              <a:t>the learner </a:t>
            </a:r>
            <a:r>
              <a:rPr lang="en-AU" dirty="0"/>
              <a:t>to the </a:t>
            </a:r>
            <a:r>
              <a:rPr lang="en-AU" dirty="0" smtClean="0"/>
              <a:t>	restricted test standard</a:t>
            </a:r>
            <a:endParaRPr lang="en-AU" dirty="0"/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/>
              <a:t>• </a:t>
            </a:r>
            <a:r>
              <a:rPr lang="en-AU" dirty="0" smtClean="0"/>
              <a:t>	tailors the </a:t>
            </a:r>
            <a:r>
              <a:rPr lang="en-AU" dirty="0"/>
              <a:t>lesson to suit the learning style of the driver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/>
              <a:t>• </a:t>
            </a:r>
            <a:r>
              <a:rPr lang="en-AU" dirty="0" smtClean="0"/>
              <a:t>	sets </a:t>
            </a:r>
            <a:r>
              <a:rPr lang="en-AU" dirty="0"/>
              <a:t>progress goals with the learner at each session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/>
              <a:t>• </a:t>
            </a:r>
            <a:r>
              <a:rPr lang="en-AU" dirty="0" smtClean="0"/>
              <a:t>	supports </a:t>
            </a:r>
            <a:r>
              <a:rPr lang="en-AU" dirty="0"/>
              <a:t>the learner through all manual/ visual/ cognitive learning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 smtClean="0"/>
              <a:t>• 	provides </a:t>
            </a:r>
            <a:r>
              <a:rPr lang="en-AU" dirty="0"/>
              <a:t>as much resource support as possible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/>
              <a:t>• </a:t>
            </a:r>
            <a:r>
              <a:rPr lang="en-AU" dirty="0" smtClean="0"/>
              <a:t>	encourages </a:t>
            </a:r>
            <a:r>
              <a:rPr lang="en-AU" dirty="0"/>
              <a:t>the learner to maintain momentum/progress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2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9474" y="2233077"/>
            <a:ext cx="7797800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sz="2400" dirty="0">
                <a:solidFill>
                  <a:srgbClr val="4F503F"/>
                </a:solidFill>
              </a:rPr>
              <a:t>Driving Instructor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/>
              <a:t>• </a:t>
            </a:r>
            <a:r>
              <a:rPr lang="en-AU" dirty="0" smtClean="0"/>
              <a:t>	provides initial driving </a:t>
            </a:r>
            <a:r>
              <a:rPr lang="en-AU" dirty="0"/>
              <a:t>assessment/coaching (plus two more)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/>
              <a:t>• </a:t>
            </a:r>
            <a:r>
              <a:rPr lang="en-AU" dirty="0" smtClean="0"/>
              <a:t>	scopes </a:t>
            </a:r>
            <a:r>
              <a:rPr lang="en-AU" dirty="0"/>
              <a:t>the driving skill task platform for the mentor/learner to follow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/>
              <a:t>• </a:t>
            </a:r>
            <a:r>
              <a:rPr lang="en-AU" dirty="0" smtClean="0"/>
              <a:t>	provides </a:t>
            </a:r>
            <a:r>
              <a:rPr lang="en-AU" dirty="0"/>
              <a:t>professional expertise/ insight to both mentor/learner during the </a:t>
            </a:r>
            <a:r>
              <a:rPr lang="en-AU" dirty="0" smtClean="0"/>
              <a:t>	three </a:t>
            </a:r>
            <a:r>
              <a:rPr lang="en-AU" dirty="0"/>
              <a:t>driving lessons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60400" y="928911"/>
            <a:ext cx="7797800" cy="1145100"/>
          </a:xfrm>
        </p:spPr>
        <p:txBody>
          <a:bodyPr anchor="t"/>
          <a:lstStyle/>
          <a:p>
            <a:r>
              <a:rPr lang="en-AU" sz="3000" dirty="0">
                <a:solidFill>
                  <a:srgbClr val="4F503F"/>
                </a:solidFill>
              </a:rPr>
              <a:t>The Roles </a:t>
            </a:r>
            <a:r>
              <a:rPr lang="en-AU" sz="3000" dirty="0" smtClean="0">
                <a:solidFill>
                  <a:srgbClr val="4F503F"/>
                </a:solidFill>
              </a:rPr>
              <a:t>&amp; </a:t>
            </a:r>
            <a:r>
              <a:rPr lang="en-AU" sz="3000" dirty="0">
                <a:solidFill>
                  <a:srgbClr val="4F503F"/>
                </a:solidFill>
              </a:rPr>
              <a:t>Responsibilities of the </a:t>
            </a:r>
            <a:br>
              <a:rPr lang="en-AU" sz="3000" dirty="0">
                <a:solidFill>
                  <a:srgbClr val="4F503F"/>
                </a:solidFill>
              </a:rPr>
            </a:br>
            <a:r>
              <a:rPr lang="en-AU" sz="3000" dirty="0" smtClean="0">
                <a:solidFill>
                  <a:srgbClr val="4F503F"/>
                </a:solidFill>
              </a:rPr>
              <a:t>Four </a:t>
            </a:r>
            <a:r>
              <a:rPr lang="en-AU" sz="3000" dirty="0">
                <a:solidFill>
                  <a:srgbClr val="4F503F"/>
                </a:solidFill>
              </a:rPr>
              <a:t>Stakeholders</a:t>
            </a:r>
          </a:p>
          <a:p>
            <a:pPr>
              <a:spcAft>
                <a:spcPts val="200"/>
              </a:spcAft>
            </a:pPr>
            <a:r>
              <a:rPr lang="en-AU" dirty="0">
                <a:solidFill>
                  <a:srgbClr val="4F503F"/>
                </a:solidFill>
              </a:rPr>
              <a:t> </a:t>
            </a:r>
          </a:p>
          <a:p>
            <a:pPr>
              <a:spcAft>
                <a:spcPts val="200"/>
              </a:spcAft>
            </a:pPr>
            <a:r>
              <a:rPr lang="en-AU" dirty="0">
                <a:solidFill>
                  <a:srgbClr val="4F503F"/>
                </a:solidFill>
              </a:rPr>
              <a:t> </a:t>
            </a:r>
          </a:p>
          <a:p>
            <a:pPr>
              <a:spcAft>
                <a:spcPts val="200"/>
              </a:spcAft>
            </a:pPr>
            <a:r>
              <a:rPr lang="en-AU" dirty="0">
                <a:solidFill>
                  <a:srgbClr val="4F503F"/>
                </a:solidFill>
              </a:rPr>
              <a:t> </a:t>
            </a:r>
          </a:p>
          <a:p>
            <a:pPr>
              <a:spcAft>
                <a:spcPts val="200"/>
              </a:spcAft>
            </a:pPr>
            <a:r>
              <a:rPr lang="en-AU" dirty="0">
                <a:solidFill>
                  <a:srgbClr val="4F503F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111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3100" y="965200"/>
            <a:ext cx="7797800" cy="3479800"/>
          </a:xfrm>
        </p:spPr>
        <p:txBody>
          <a:bodyPr anchor="t"/>
          <a:lstStyle/>
          <a:p>
            <a:pPr>
              <a:spcBef>
                <a:spcPts val="720"/>
              </a:spcBef>
              <a:spcAft>
                <a:spcPts val="2000"/>
              </a:spcAft>
            </a:pPr>
            <a:r>
              <a:rPr lang="en-AU" sz="3000" dirty="0">
                <a:solidFill>
                  <a:srgbClr val="4F503F"/>
                </a:solidFill>
              </a:rPr>
              <a:t>Coaching and supporting the learning process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 smtClean="0">
                <a:solidFill>
                  <a:schemeClr val="tx1"/>
                </a:solidFill>
              </a:rPr>
              <a:t>• 	choice </a:t>
            </a:r>
            <a:r>
              <a:rPr lang="en-AU" dirty="0">
                <a:solidFill>
                  <a:schemeClr val="tx1"/>
                </a:solidFill>
              </a:rPr>
              <a:t>of words (for clarity yes/no)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>
                <a:solidFill>
                  <a:schemeClr val="tx1"/>
                </a:solidFill>
              </a:rPr>
              <a:t>• </a:t>
            </a:r>
            <a:r>
              <a:rPr lang="en-AU" dirty="0" smtClean="0">
                <a:solidFill>
                  <a:schemeClr val="tx1"/>
                </a:solidFill>
              </a:rPr>
              <a:t>	resources </a:t>
            </a:r>
            <a:r>
              <a:rPr lang="en-AU" dirty="0">
                <a:solidFill>
                  <a:schemeClr val="tx1"/>
                </a:solidFill>
              </a:rPr>
              <a:t>– road </a:t>
            </a:r>
            <a:r>
              <a:rPr lang="en-AU" dirty="0" smtClean="0">
                <a:solidFill>
                  <a:schemeClr val="tx1"/>
                </a:solidFill>
              </a:rPr>
              <a:t>code/diagrams/demonstration </a:t>
            </a:r>
            <a:r>
              <a:rPr lang="en-AU" dirty="0">
                <a:solidFill>
                  <a:schemeClr val="tx1"/>
                </a:solidFill>
              </a:rPr>
              <a:t>of manoeuvre 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>
                <a:solidFill>
                  <a:schemeClr val="tx1"/>
                </a:solidFill>
              </a:rPr>
              <a:t>• </a:t>
            </a:r>
            <a:r>
              <a:rPr lang="en-AU" dirty="0" smtClean="0">
                <a:solidFill>
                  <a:schemeClr val="tx1"/>
                </a:solidFill>
              </a:rPr>
              <a:t>	vary </a:t>
            </a:r>
            <a:r>
              <a:rPr lang="en-AU" dirty="0">
                <a:solidFill>
                  <a:schemeClr val="tx1"/>
                </a:solidFill>
              </a:rPr>
              <a:t>the practice dependant on skill level (open road/motorway</a:t>
            </a:r>
            <a:r>
              <a:rPr lang="en-AU" dirty="0" smtClean="0">
                <a:solidFill>
                  <a:schemeClr val="tx1"/>
                </a:solidFill>
              </a:rPr>
              <a:t>/	roads </a:t>
            </a:r>
            <a:r>
              <a:rPr lang="en-AU" dirty="0">
                <a:solidFill>
                  <a:schemeClr val="tx1"/>
                </a:solidFill>
              </a:rPr>
              <a:t>with pedestrians/cyclists/roadworks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>
                <a:solidFill>
                  <a:schemeClr val="tx1"/>
                </a:solidFill>
              </a:rPr>
              <a:t>• </a:t>
            </a:r>
            <a:r>
              <a:rPr lang="en-AU" dirty="0" smtClean="0">
                <a:solidFill>
                  <a:schemeClr val="tx1"/>
                </a:solidFill>
              </a:rPr>
              <a:t>	</a:t>
            </a:r>
            <a:r>
              <a:rPr lang="en-AU" b="1" dirty="0" smtClean="0">
                <a:solidFill>
                  <a:schemeClr val="tx1"/>
                </a:solidFill>
              </a:rPr>
              <a:t>self </a:t>
            </a:r>
            <a:r>
              <a:rPr lang="en-AU" b="1" dirty="0">
                <a:solidFill>
                  <a:schemeClr val="tx1"/>
                </a:solidFill>
              </a:rPr>
              <a:t>evaluation techniques: </a:t>
            </a:r>
            <a:r>
              <a:rPr lang="en-AU" dirty="0">
                <a:solidFill>
                  <a:schemeClr val="tx1"/>
                </a:solidFill>
              </a:rPr>
              <a:t>encouragement to develop safe </a:t>
            </a:r>
            <a:r>
              <a:rPr lang="en-AU" dirty="0" smtClean="0">
                <a:solidFill>
                  <a:schemeClr val="tx1"/>
                </a:solidFill>
              </a:rPr>
              <a:t>	attitudes/honest </a:t>
            </a:r>
            <a:r>
              <a:rPr lang="en-AU" dirty="0">
                <a:solidFill>
                  <a:schemeClr val="tx1"/>
                </a:solidFill>
              </a:rPr>
              <a:t>feedback to develop self awareness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>
                <a:solidFill>
                  <a:schemeClr val="tx1"/>
                </a:solidFill>
              </a:rPr>
              <a:t>• </a:t>
            </a:r>
            <a:r>
              <a:rPr lang="en-AU" dirty="0" smtClean="0">
                <a:solidFill>
                  <a:schemeClr val="tx1"/>
                </a:solidFill>
              </a:rPr>
              <a:t>	</a:t>
            </a:r>
            <a:r>
              <a:rPr lang="en-AU" b="1" dirty="0" smtClean="0">
                <a:solidFill>
                  <a:schemeClr val="tx1"/>
                </a:solidFill>
              </a:rPr>
              <a:t>young </a:t>
            </a:r>
            <a:r>
              <a:rPr lang="en-AU" b="1" dirty="0">
                <a:solidFill>
                  <a:schemeClr val="tx1"/>
                </a:solidFill>
              </a:rPr>
              <a:t>brains are still growing: </a:t>
            </a:r>
            <a:r>
              <a:rPr lang="en-AU" dirty="0">
                <a:solidFill>
                  <a:schemeClr val="tx1"/>
                </a:solidFill>
              </a:rPr>
              <a:t>The part (frontal lobe) of the brain </a:t>
            </a:r>
            <a:r>
              <a:rPr lang="en-AU" dirty="0" smtClean="0">
                <a:solidFill>
                  <a:schemeClr val="tx1"/>
                </a:solidFill>
              </a:rPr>
              <a:t>	that deals </a:t>
            </a:r>
            <a:r>
              <a:rPr lang="en-AU" dirty="0">
                <a:solidFill>
                  <a:schemeClr val="tx1"/>
                </a:solidFill>
              </a:rPr>
              <a:t>with risk and impulse control does not fully develop until </a:t>
            </a:r>
            <a:r>
              <a:rPr lang="en-AU" dirty="0" smtClean="0">
                <a:solidFill>
                  <a:schemeClr val="tx1"/>
                </a:solidFill>
              </a:rPr>
              <a:t>	mid</a:t>
            </a:r>
            <a:r>
              <a:rPr lang="en-AU" dirty="0">
                <a:solidFill>
                  <a:schemeClr val="tx1"/>
                </a:solidFill>
              </a:rPr>
              <a:t>-20’s </a:t>
            </a:r>
          </a:p>
        </p:txBody>
      </p:sp>
    </p:spTree>
    <p:extLst>
      <p:ext uri="{BB962C8B-B14F-4D97-AF65-F5344CB8AC3E}">
        <p14:creationId xmlns:p14="http://schemas.microsoft.com/office/powerpoint/2010/main" val="19079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3100" y="965200"/>
            <a:ext cx="7797800" cy="3479800"/>
          </a:xfrm>
        </p:spPr>
        <p:txBody>
          <a:bodyPr anchor="t"/>
          <a:lstStyle/>
          <a:p>
            <a:pPr>
              <a:spcBef>
                <a:spcPts val="720"/>
              </a:spcBef>
              <a:spcAft>
                <a:spcPts val="2000"/>
              </a:spcAft>
            </a:pPr>
            <a:r>
              <a:rPr lang="en-AU" sz="3000" dirty="0">
                <a:solidFill>
                  <a:srgbClr val="4F503F"/>
                </a:solidFill>
              </a:rPr>
              <a:t>The </a:t>
            </a:r>
            <a:r>
              <a:rPr lang="en-AU" sz="3000" dirty="0" smtClean="0">
                <a:solidFill>
                  <a:srgbClr val="4F503F"/>
                </a:solidFill>
              </a:rPr>
              <a:t>paperwork… </a:t>
            </a:r>
            <a:r>
              <a:rPr lang="en-AU" sz="3000" i="1" dirty="0" smtClean="0">
                <a:solidFill>
                  <a:srgbClr val="4F503F"/>
                </a:solidFill>
              </a:rPr>
              <a:t>Critical </a:t>
            </a:r>
            <a:r>
              <a:rPr lang="en-AU" sz="3000" i="1" dirty="0">
                <a:solidFill>
                  <a:srgbClr val="4F503F"/>
                </a:solidFill>
              </a:rPr>
              <a:t>to mentor role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 smtClean="0">
                <a:solidFill>
                  <a:schemeClr val="tx1"/>
                </a:solidFill>
              </a:rPr>
              <a:t>• 	log </a:t>
            </a:r>
            <a:r>
              <a:rPr lang="en-AU" dirty="0">
                <a:solidFill>
                  <a:schemeClr val="tx1"/>
                </a:solidFill>
              </a:rPr>
              <a:t>book documentation (hand out)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>
                <a:solidFill>
                  <a:schemeClr val="tx1"/>
                </a:solidFill>
              </a:rPr>
              <a:t>• </a:t>
            </a:r>
            <a:r>
              <a:rPr lang="en-AU" dirty="0" smtClean="0">
                <a:solidFill>
                  <a:schemeClr val="tx1"/>
                </a:solidFill>
              </a:rPr>
              <a:t>	pre</a:t>
            </a:r>
            <a:r>
              <a:rPr lang="en-AU" dirty="0">
                <a:solidFill>
                  <a:schemeClr val="tx1"/>
                </a:solidFill>
              </a:rPr>
              <a:t>-planning before the drive to </a:t>
            </a:r>
            <a:r>
              <a:rPr lang="en-AU" dirty="0" smtClean="0">
                <a:solidFill>
                  <a:schemeClr val="tx1"/>
                </a:solidFill>
              </a:rPr>
              <a:t>structure the mentor session to 	include the driving instructors requirements</a:t>
            </a:r>
            <a:endParaRPr lang="en-AU" dirty="0">
              <a:solidFill>
                <a:schemeClr val="tx1"/>
              </a:solidFill>
            </a:endParaRP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>
                <a:solidFill>
                  <a:schemeClr val="tx1"/>
                </a:solidFill>
              </a:rPr>
              <a:t>• </a:t>
            </a:r>
            <a:r>
              <a:rPr lang="en-AU" dirty="0" smtClean="0">
                <a:solidFill>
                  <a:schemeClr val="tx1"/>
                </a:solidFill>
              </a:rPr>
              <a:t>	completion </a:t>
            </a:r>
            <a:r>
              <a:rPr lang="en-AU" dirty="0">
                <a:solidFill>
                  <a:schemeClr val="tx1"/>
                </a:solidFill>
              </a:rPr>
              <a:t>of notes, progress achieved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>
                <a:solidFill>
                  <a:schemeClr val="tx1"/>
                </a:solidFill>
              </a:rPr>
              <a:t>• </a:t>
            </a:r>
            <a:r>
              <a:rPr lang="en-AU" dirty="0" smtClean="0">
                <a:solidFill>
                  <a:schemeClr val="tx1"/>
                </a:solidFill>
              </a:rPr>
              <a:t>	feedback </a:t>
            </a:r>
            <a:r>
              <a:rPr lang="en-AU" dirty="0">
                <a:solidFill>
                  <a:schemeClr val="tx1"/>
                </a:solidFill>
              </a:rPr>
              <a:t>from the learner driver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>
                <a:solidFill>
                  <a:schemeClr val="tx1"/>
                </a:solidFill>
              </a:rPr>
              <a:t>• </a:t>
            </a:r>
            <a:r>
              <a:rPr lang="en-AU" dirty="0" smtClean="0">
                <a:solidFill>
                  <a:schemeClr val="tx1"/>
                </a:solidFill>
              </a:rPr>
              <a:t>	agree </a:t>
            </a:r>
            <a:r>
              <a:rPr lang="en-AU" dirty="0">
                <a:solidFill>
                  <a:schemeClr val="tx1"/>
                </a:solidFill>
              </a:rPr>
              <a:t>the goal for the next lesson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>
                <a:solidFill>
                  <a:schemeClr val="tx1"/>
                </a:solidFill>
              </a:rPr>
              <a:t>• </a:t>
            </a:r>
            <a:r>
              <a:rPr lang="en-AU" dirty="0" smtClean="0">
                <a:solidFill>
                  <a:schemeClr val="tx1"/>
                </a:solidFill>
              </a:rPr>
              <a:t>	feedback </a:t>
            </a:r>
            <a:r>
              <a:rPr lang="en-AU" dirty="0">
                <a:solidFill>
                  <a:schemeClr val="tx1"/>
                </a:solidFill>
              </a:rPr>
              <a:t>to the office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>
                <a:solidFill>
                  <a:schemeClr val="tx1"/>
                </a:solidFill>
              </a:rPr>
              <a:t>• </a:t>
            </a:r>
            <a:r>
              <a:rPr lang="en-AU" dirty="0" smtClean="0">
                <a:solidFill>
                  <a:schemeClr val="tx1"/>
                </a:solidFill>
              </a:rPr>
              <a:t>	set </a:t>
            </a:r>
            <a:r>
              <a:rPr lang="en-AU" dirty="0">
                <a:solidFill>
                  <a:schemeClr val="tx1"/>
                </a:solidFill>
              </a:rPr>
              <a:t>up next </a:t>
            </a:r>
            <a:r>
              <a:rPr lang="en-AU" dirty="0" smtClean="0">
                <a:solidFill>
                  <a:schemeClr val="tx1"/>
                </a:solidFill>
              </a:rPr>
              <a:t>drive: time/date</a:t>
            </a:r>
            <a:endParaRPr lang="en-AU" dirty="0">
              <a:solidFill>
                <a:schemeClr val="tx1"/>
              </a:solidFill>
            </a:endParaRP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>
                <a:solidFill>
                  <a:schemeClr val="tx1"/>
                </a:solidFill>
              </a:rPr>
              <a:t>• </a:t>
            </a:r>
            <a:r>
              <a:rPr lang="en-AU" dirty="0" smtClean="0">
                <a:solidFill>
                  <a:schemeClr val="tx1"/>
                </a:solidFill>
              </a:rPr>
              <a:t>	any </a:t>
            </a:r>
            <a:r>
              <a:rPr lang="en-AU" dirty="0">
                <a:solidFill>
                  <a:schemeClr val="tx1"/>
                </a:solidFill>
              </a:rPr>
              <a:t>issues to be escalated to the staff at the office</a:t>
            </a:r>
          </a:p>
        </p:txBody>
      </p:sp>
    </p:spTree>
    <p:extLst>
      <p:ext uri="{BB962C8B-B14F-4D97-AF65-F5344CB8AC3E}">
        <p14:creationId xmlns:p14="http://schemas.microsoft.com/office/powerpoint/2010/main" val="24033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3100" y="965200"/>
            <a:ext cx="7797800" cy="3479800"/>
          </a:xfrm>
        </p:spPr>
        <p:txBody>
          <a:bodyPr anchor="t"/>
          <a:lstStyle/>
          <a:p>
            <a:pPr>
              <a:spcBef>
                <a:spcPts val="720"/>
              </a:spcBef>
              <a:spcAft>
                <a:spcPts val="2000"/>
              </a:spcAft>
            </a:pPr>
            <a:r>
              <a:rPr lang="en-AU" sz="3000" dirty="0">
                <a:solidFill>
                  <a:srgbClr val="4F503F"/>
                </a:solidFill>
              </a:rPr>
              <a:t>Enjoy the </a:t>
            </a:r>
            <a:r>
              <a:rPr lang="en-AU" sz="3000" dirty="0" smtClean="0">
                <a:solidFill>
                  <a:srgbClr val="4F503F"/>
                </a:solidFill>
              </a:rPr>
              <a:t>process… </a:t>
            </a:r>
            <a:r>
              <a:rPr lang="en-AU" sz="3000" i="1" dirty="0">
                <a:solidFill>
                  <a:srgbClr val="4F503F"/>
                </a:solidFill>
              </a:rPr>
              <a:t>and relax in your role </a:t>
            </a:r>
            <a:endParaRPr lang="en-AU" sz="3000" i="1" dirty="0" smtClean="0">
              <a:solidFill>
                <a:srgbClr val="4F503F"/>
              </a:solidFill>
            </a:endParaRPr>
          </a:p>
          <a:p>
            <a:pPr>
              <a:spcBef>
                <a:spcPts val="720"/>
              </a:spcBef>
              <a:spcAft>
                <a:spcPts val="1000"/>
              </a:spcAft>
            </a:pPr>
            <a:r>
              <a:rPr lang="en-AU" sz="2500" dirty="0" smtClean="0">
                <a:solidFill>
                  <a:srgbClr val="4F503F"/>
                </a:solidFill>
              </a:rPr>
              <a:t>Two </a:t>
            </a:r>
            <a:r>
              <a:rPr lang="en-AU" sz="2500" dirty="0">
                <a:solidFill>
                  <a:srgbClr val="4F503F"/>
                </a:solidFill>
              </a:rPr>
              <a:t>main areas vital to safe driving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>
                <a:solidFill>
                  <a:schemeClr val="tx1"/>
                </a:solidFill>
              </a:rPr>
              <a:t>• </a:t>
            </a:r>
            <a:r>
              <a:rPr lang="en-AU" dirty="0" smtClean="0">
                <a:solidFill>
                  <a:schemeClr val="tx1"/>
                </a:solidFill>
              </a:rPr>
              <a:t>	the </a:t>
            </a:r>
            <a:r>
              <a:rPr lang="en-AU" dirty="0">
                <a:solidFill>
                  <a:schemeClr val="tx1"/>
                </a:solidFill>
              </a:rPr>
              <a:t>ability to detect hazards and risks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>
                <a:solidFill>
                  <a:schemeClr val="tx1"/>
                </a:solidFill>
              </a:rPr>
              <a:t>• </a:t>
            </a:r>
            <a:r>
              <a:rPr lang="en-AU" dirty="0" smtClean="0">
                <a:solidFill>
                  <a:schemeClr val="tx1"/>
                </a:solidFill>
              </a:rPr>
              <a:t>	self </a:t>
            </a:r>
            <a:r>
              <a:rPr lang="en-AU" dirty="0">
                <a:solidFill>
                  <a:schemeClr val="tx1"/>
                </a:solidFill>
              </a:rPr>
              <a:t>assessment by the learner driver of their driving performance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endParaRPr lang="en-AU" b="1" dirty="0" smtClean="0">
              <a:solidFill>
                <a:schemeClr val="tx1"/>
              </a:solidFill>
            </a:endParaRPr>
          </a:p>
          <a:p>
            <a:pPr>
              <a:spcBef>
                <a:spcPts val="720"/>
              </a:spcBef>
              <a:spcAft>
                <a:spcPts val="200"/>
              </a:spcAft>
            </a:pPr>
            <a:endParaRPr lang="en-AU" b="1" dirty="0" smtClean="0">
              <a:solidFill>
                <a:schemeClr val="tx1"/>
              </a:solidFill>
            </a:endParaRP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b="1" dirty="0" smtClean="0">
                <a:solidFill>
                  <a:schemeClr val="tx1"/>
                </a:solidFill>
              </a:rPr>
              <a:t/>
            </a:r>
            <a:br>
              <a:rPr lang="en-AU" b="1" dirty="0" smtClean="0">
                <a:solidFill>
                  <a:schemeClr val="tx1"/>
                </a:solidFill>
              </a:rPr>
            </a:b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3100" y="850900"/>
            <a:ext cx="7797800" cy="4606471"/>
          </a:xfrm>
        </p:spPr>
        <p:txBody>
          <a:bodyPr anchor="t" anchorCtr="0"/>
          <a:lstStyle/>
          <a:p>
            <a:pPr>
              <a:spcBef>
                <a:spcPts val="720"/>
              </a:spcBef>
              <a:spcAft>
                <a:spcPts val="2000"/>
              </a:spcAft>
            </a:pPr>
            <a:r>
              <a:rPr lang="en-AU" sz="5350" dirty="0" smtClean="0">
                <a:solidFill>
                  <a:srgbClr val="4F503F"/>
                </a:solidFill>
              </a:rPr>
              <a:t>Next steps</a:t>
            </a:r>
            <a:endParaRPr lang="en-AU" sz="5350" dirty="0">
              <a:solidFill>
                <a:srgbClr val="4F503F"/>
              </a:solidFill>
            </a:endParaRP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 smtClean="0">
                <a:solidFill>
                  <a:srgbClr val="000000"/>
                </a:solidFill>
              </a:rPr>
              <a:t>• 	Matching of learner drivers, driving instructors and mentors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 smtClean="0">
                <a:solidFill>
                  <a:srgbClr val="000000"/>
                </a:solidFill>
              </a:rPr>
              <a:t>• 	The first driving ‘lesson’ 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 smtClean="0">
                <a:solidFill>
                  <a:srgbClr val="000000"/>
                </a:solidFill>
              </a:rPr>
              <a:t>• 	Developing your mentor driving plan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 smtClean="0">
                <a:solidFill>
                  <a:srgbClr val="000000"/>
                </a:solidFill>
              </a:rPr>
              <a:t>• 	Record keeping (log books)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 smtClean="0">
                <a:solidFill>
                  <a:srgbClr val="000000"/>
                </a:solidFill>
              </a:rPr>
              <a:t>• 	Ground rules and escalating issues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 smtClean="0">
                <a:solidFill>
                  <a:srgbClr val="000000"/>
                </a:solidFill>
              </a:rPr>
              <a:t>• 	Key contacts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endParaRPr lang="en-A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6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3100" y="965200"/>
            <a:ext cx="7797800" cy="3479800"/>
          </a:xfrm>
        </p:spPr>
        <p:txBody>
          <a:bodyPr anchor="t"/>
          <a:lstStyle/>
          <a:p>
            <a:pPr>
              <a:spcBef>
                <a:spcPts val="720"/>
              </a:spcBef>
              <a:spcAft>
                <a:spcPts val="2000"/>
              </a:spcAft>
            </a:pPr>
            <a:r>
              <a:rPr lang="en-AU" sz="3000" dirty="0" smtClean="0">
                <a:solidFill>
                  <a:srgbClr val="4F503F"/>
                </a:solidFill>
              </a:rPr>
              <a:t>Resources to help with your journey</a:t>
            </a:r>
            <a:endParaRPr lang="en-AU" sz="3000" i="1" dirty="0">
              <a:solidFill>
                <a:srgbClr val="4F503F"/>
              </a:solidFill>
            </a:endParaRP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 smtClean="0">
                <a:solidFill>
                  <a:schemeClr val="tx1"/>
                </a:solidFill>
              </a:rPr>
              <a:t>• 	Current copy of NZ Road Code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 smtClean="0">
                <a:solidFill>
                  <a:schemeClr val="tx1"/>
                </a:solidFill>
              </a:rPr>
              <a:t>•	Restricted Licence Test Guide - 	</a:t>
            </a:r>
            <a:r>
              <a:rPr lang="en-NZ" u="sng" dirty="0" smtClean="0">
                <a:hlinkClick r:id="rId2"/>
              </a:rPr>
              <a:t>http</a:t>
            </a:r>
            <a:r>
              <a:rPr lang="en-NZ" u="sng" dirty="0">
                <a:hlinkClick r:id="rId2"/>
              </a:rPr>
              <a:t>://</a:t>
            </a:r>
            <a:r>
              <a:rPr lang="en-NZ" u="sng" dirty="0" smtClean="0">
                <a:hlinkClick r:id="rId2"/>
              </a:rPr>
              <a:t>www.nzta.govt.nz/assets/Driver-Licences/docs/restricted-test-guide.pdf</a:t>
            </a:r>
            <a:endParaRPr lang="en-AU" dirty="0" smtClean="0">
              <a:solidFill>
                <a:schemeClr val="tx1"/>
              </a:solidFill>
            </a:endParaRPr>
          </a:p>
          <a:p>
            <a:r>
              <a:rPr lang="en-AU" dirty="0" smtClean="0">
                <a:solidFill>
                  <a:schemeClr val="tx1"/>
                </a:solidFill>
              </a:rPr>
              <a:t>•	Instructional videos covering driving skills and test requirements	</a:t>
            </a:r>
            <a:r>
              <a:rPr lang="en-NZ" u="sng" dirty="0" smtClean="0">
                <a:hlinkClick r:id="rId3"/>
              </a:rPr>
              <a:t>https</a:t>
            </a:r>
            <a:r>
              <a:rPr lang="en-NZ" u="sng" dirty="0">
                <a:hlinkClick r:id="rId3"/>
              </a:rPr>
              <a:t>://www.youtube.com/channel/UC0_2ANS8zsc-J-RoKK7VxYg</a:t>
            </a:r>
            <a:r>
              <a:rPr lang="en-NZ" dirty="0"/>
              <a:t> </a:t>
            </a:r>
          </a:p>
          <a:p>
            <a:r>
              <a:rPr lang="en-NZ" dirty="0"/>
              <a:t> </a:t>
            </a:r>
            <a:endParaRPr lang="en-AU" dirty="0" smtClean="0">
              <a:solidFill>
                <a:schemeClr val="tx1"/>
              </a:solidFill>
            </a:endParaRPr>
          </a:p>
          <a:p>
            <a:pPr>
              <a:spcBef>
                <a:spcPts val="720"/>
              </a:spcBef>
              <a:spcAft>
                <a:spcPts val="200"/>
              </a:spcAft>
            </a:pPr>
            <a:endParaRPr lang="en-AU" dirty="0" smtClean="0">
              <a:solidFill>
                <a:schemeClr val="tx1"/>
              </a:solidFill>
            </a:endParaRPr>
          </a:p>
          <a:p>
            <a:pPr>
              <a:spcBef>
                <a:spcPts val="720"/>
              </a:spcBef>
              <a:spcAft>
                <a:spcPts val="200"/>
              </a:spcAft>
            </a:pP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3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3100" y="850900"/>
            <a:ext cx="7797800" cy="4606471"/>
          </a:xfrm>
        </p:spPr>
        <p:txBody>
          <a:bodyPr anchor="t" anchorCtr="0"/>
          <a:lstStyle/>
          <a:p>
            <a:pPr>
              <a:spcBef>
                <a:spcPts val="720"/>
              </a:spcBef>
              <a:spcAft>
                <a:spcPts val="2000"/>
              </a:spcAft>
            </a:pPr>
            <a:r>
              <a:rPr lang="en-AU" sz="5350" dirty="0" smtClean="0">
                <a:solidFill>
                  <a:srgbClr val="4F503F"/>
                </a:solidFill>
              </a:rPr>
              <a:t>Questions?</a:t>
            </a:r>
            <a:endParaRPr lang="en-AU" sz="5350" dirty="0">
              <a:solidFill>
                <a:srgbClr val="4F50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3100" y="850900"/>
            <a:ext cx="7797800" cy="3561443"/>
          </a:xfrm>
        </p:spPr>
        <p:txBody>
          <a:bodyPr anchor="t" anchorCtr="0"/>
          <a:lstStyle/>
          <a:p>
            <a:pPr>
              <a:spcBef>
                <a:spcPts val="720"/>
              </a:spcBef>
              <a:spcAft>
                <a:spcPts val="2000"/>
              </a:spcAft>
            </a:pPr>
            <a:r>
              <a:rPr lang="en-AU" sz="5350" dirty="0" smtClean="0">
                <a:solidFill>
                  <a:srgbClr val="4F503F"/>
                </a:solidFill>
              </a:rPr>
              <a:t>Welcome</a:t>
            </a:r>
            <a:endParaRPr lang="en-AU" sz="5350" dirty="0">
              <a:solidFill>
                <a:srgbClr val="4F503F"/>
              </a:solidFill>
            </a:endParaRP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 smtClean="0">
                <a:solidFill>
                  <a:srgbClr val="000000"/>
                </a:solidFill>
              </a:rPr>
              <a:t>• 	Introductions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 smtClean="0">
                <a:solidFill>
                  <a:srgbClr val="000000"/>
                </a:solidFill>
              </a:rPr>
              <a:t>	- Partners 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 smtClean="0">
                <a:solidFill>
                  <a:srgbClr val="000000"/>
                </a:solidFill>
              </a:rPr>
              <a:t>		</a:t>
            </a:r>
            <a:r>
              <a:rPr lang="en-AU" i="1" dirty="0" smtClean="0">
                <a:solidFill>
                  <a:srgbClr val="000000"/>
                </a:solidFill>
              </a:rPr>
              <a:t>&lt;list them here&gt;</a:t>
            </a:r>
            <a:endParaRPr lang="en-AU" dirty="0" smtClean="0">
              <a:solidFill>
                <a:schemeClr val="tx1"/>
              </a:solidFill>
            </a:endParaRP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 smtClean="0">
                <a:solidFill>
                  <a:srgbClr val="000000"/>
                </a:solidFill>
              </a:rPr>
              <a:t>	- Mentors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 smtClean="0">
                <a:solidFill>
                  <a:srgbClr val="000000"/>
                </a:solidFill>
              </a:rPr>
              <a:t>• 	Special thank you to mentors</a:t>
            </a:r>
          </a:p>
        </p:txBody>
      </p:sp>
    </p:spTree>
    <p:extLst>
      <p:ext uri="{BB962C8B-B14F-4D97-AF65-F5344CB8AC3E}">
        <p14:creationId xmlns:p14="http://schemas.microsoft.com/office/powerpoint/2010/main" val="20528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3100" y="850900"/>
            <a:ext cx="7797800" cy="4882243"/>
          </a:xfrm>
        </p:spPr>
        <p:txBody>
          <a:bodyPr anchor="t" anchorCtr="0"/>
          <a:lstStyle/>
          <a:p>
            <a:pPr>
              <a:spcBef>
                <a:spcPts val="720"/>
              </a:spcBef>
              <a:spcAft>
                <a:spcPts val="2000"/>
              </a:spcAft>
            </a:pPr>
            <a:r>
              <a:rPr lang="en-AU" sz="5350" dirty="0" smtClean="0">
                <a:solidFill>
                  <a:srgbClr val="4F503F"/>
                </a:solidFill>
              </a:rPr>
              <a:t>Programme objectives</a:t>
            </a:r>
          </a:p>
          <a:p>
            <a:pPr>
              <a:spcBef>
                <a:spcPts val="720"/>
              </a:spcBef>
              <a:spcAft>
                <a:spcPts val="2000"/>
              </a:spcAft>
            </a:pPr>
            <a:r>
              <a:rPr lang="en-NZ" dirty="0" smtClean="0">
                <a:solidFill>
                  <a:srgbClr val="000000"/>
                </a:solidFill>
              </a:rPr>
              <a:t>Learner drivers need experience to drive safely and to pass their tests. The purpose of the Community Driver Mentor Programme is two-fold:</a:t>
            </a:r>
          </a:p>
          <a:p>
            <a:pPr marL="449263" indent="-449263"/>
            <a:r>
              <a:rPr lang="en-AU" dirty="0" smtClean="0">
                <a:solidFill>
                  <a:srgbClr val="000000"/>
                </a:solidFill>
              </a:rPr>
              <a:t>• 	To </a:t>
            </a:r>
            <a:r>
              <a:rPr lang="en-NZ" dirty="0" smtClean="0">
                <a:solidFill>
                  <a:srgbClr val="000000"/>
                </a:solidFill>
              </a:rPr>
              <a:t>address issues of disadvantage for learner drivers in the 16–24 age group seeking to get their restricted licences, such as access to suitable vehicles, mentors and practice</a:t>
            </a:r>
          </a:p>
          <a:p>
            <a:r>
              <a:rPr lang="en-AU" dirty="0" smtClean="0">
                <a:solidFill>
                  <a:srgbClr val="000000"/>
                </a:solidFill>
              </a:rPr>
              <a:t>• 	To </a:t>
            </a:r>
            <a:r>
              <a:rPr lang="en-NZ" dirty="0" smtClean="0">
                <a:solidFill>
                  <a:srgbClr val="000000"/>
                </a:solidFill>
              </a:rPr>
              <a:t>improve levels of safe driving for these learner drivers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3100" y="965200"/>
            <a:ext cx="7797800" cy="4608286"/>
          </a:xfrm>
        </p:spPr>
        <p:txBody>
          <a:bodyPr anchor="t"/>
          <a:lstStyle/>
          <a:p>
            <a:pPr>
              <a:spcAft>
                <a:spcPts val="2000"/>
              </a:spcAft>
            </a:pPr>
            <a:r>
              <a:rPr lang="en-AU" sz="3000" dirty="0">
                <a:solidFill>
                  <a:srgbClr val="4F503F"/>
                </a:solidFill>
              </a:rPr>
              <a:t>Learning to drive is a major turning point in young people’s lives.</a:t>
            </a:r>
          </a:p>
          <a:p>
            <a:pPr>
              <a:spcAft>
                <a:spcPts val="200"/>
              </a:spcAft>
            </a:pPr>
            <a:r>
              <a:rPr lang="en-AU" dirty="0" smtClean="0">
                <a:solidFill>
                  <a:srgbClr val="000000"/>
                </a:solidFill>
              </a:rPr>
              <a:t>&gt; 	Employment</a:t>
            </a:r>
            <a:endParaRPr lang="en-AU" dirty="0">
              <a:solidFill>
                <a:srgbClr val="000000"/>
              </a:solidFill>
            </a:endParaRPr>
          </a:p>
          <a:p>
            <a:pPr>
              <a:spcAft>
                <a:spcPts val="200"/>
              </a:spcAft>
            </a:pPr>
            <a:r>
              <a:rPr lang="en-AU" dirty="0">
                <a:solidFill>
                  <a:srgbClr val="000000"/>
                </a:solidFill>
              </a:rPr>
              <a:t>&gt; </a:t>
            </a:r>
            <a:r>
              <a:rPr lang="en-AU" dirty="0" smtClean="0">
                <a:solidFill>
                  <a:srgbClr val="000000"/>
                </a:solidFill>
              </a:rPr>
              <a:t>	Safety/knowledge</a:t>
            </a:r>
            <a:endParaRPr lang="en-AU" dirty="0">
              <a:solidFill>
                <a:srgbClr val="000000"/>
              </a:solidFill>
            </a:endParaRPr>
          </a:p>
          <a:p>
            <a:pPr>
              <a:spcAft>
                <a:spcPts val="200"/>
              </a:spcAft>
            </a:pPr>
            <a:r>
              <a:rPr lang="en-AU" dirty="0">
                <a:solidFill>
                  <a:srgbClr val="000000"/>
                </a:solidFill>
              </a:rPr>
              <a:t>&gt; </a:t>
            </a:r>
            <a:r>
              <a:rPr lang="en-AU" dirty="0" smtClean="0">
                <a:solidFill>
                  <a:srgbClr val="000000"/>
                </a:solidFill>
              </a:rPr>
              <a:t>	Freedom/opportunities</a:t>
            </a:r>
            <a:endParaRPr lang="en-AU" dirty="0">
              <a:solidFill>
                <a:srgbClr val="000000"/>
              </a:solidFill>
            </a:endParaRPr>
          </a:p>
          <a:p>
            <a:pPr>
              <a:spcAft>
                <a:spcPts val="200"/>
              </a:spcAft>
            </a:pPr>
            <a:r>
              <a:rPr lang="en-AU" dirty="0" smtClean="0">
                <a:solidFill>
                  <a:srgbClr val="000000"/>
                </a:solidFill>
              </a:rPr>
              <a:t>&gt; 	Pride </a:t>
            </a:r>
            <a:r>
              <a:rPr lang="en-AU" dirty="0">
                <a:solidFill>
                  <a:srgbClr val="000000"/>
                </a:solidFill>
              </a:rPr>
              <a:t>in driving </a:t>
            </a:r>
            <a:r>
              <a:rPr lang="en-AU" dirty="0" smtClean="0">
                <a:solidFill>
                  <a:srgbClr val="000000"/>
                </a:solidFill>
              </a:rPr>
              <a:t>well</a:t>
            </a:r>
          </a:p>
          <a:p>
            <a:pPr>
              <a:spcAft>
                <a:spcPts val="200"/>
              </a:spcAft>
            </a:pPr>
            <a:endParaRPr lang="en-AU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Aft>
                <a:spcPts val="200"/>
              </a:spcAft>
            </a:pPr>
            <a:r>
              <a:rPr lang="en-AU" b="1" dirty="0" smtClean="0">
                <a:solidFill>
                  <a:srgbClr val="000000"/>
                </a:solidFill>
                <a:latin typeface="Calibri"/>
                <a:cs typeface="Calibri"/>
              </a:rPr>
              <a:t>Some </a:t>
            </a:r>
            <a:r>
              <a:rPr lang="en-AU" b="1" dirty="0">
                <a:solidFill>
                  <a:srgbClr val="000000"/>
                </a:solidFill>
                <a:latin typeface="Calibri"/>
                <a:cs typeface="Calibri"/>
              </a:rPr>
              <a:t>of the young people are missing out through a lack of suitable driving mentors/supervisors and/or vehicles</a:t>
            </a:r>
          </a:p>
        </p:txBody>
      </p:sp>
    </p:spTree>
    <p:extLst>
      <p:ext uri="{BB962C8B-B14F-4D97-AF65-F5344CB8AC3E}">
        <p14:creationId xmlns:p14="http://schemas.microsoft.com/office/powerpoint/2010/main" val="26650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3100" y="901700"/>
            <a:ext cx="7797800" cy="1079500"/>
          </a:xfrm>
        </p:spPr>
        <p:txBody>
          <a:bodyPr anchor="t"/>
          <a:lstStyle/>
          <a:p>
            <a:pPr>
              <a:spcAft>
                <a:spcPts val="800"/>
              </a:spcAft>
            </a:pPr>
            <a:r>
              <a:rPr lang="en-AU" sz="3200" dirty="0">
                <a:solidFill>
                  <a:srgbClr val="4F503F"/>
                </a:solidFill>
              </a:rPr>
              <a:t>NZ s</a:t>
            </a:r>
            <a:r>
              <a:rPr lang="en-AU" sz="3200" dirty="0" smtClean="0">
                <a:solidFill>
                  <a:srgbClr val="4F503F"/>
                </a:solidFill>
              </a:rPr>
              <a:t>tatistics</a:t>
            </a:r>
            <a:r>
              <a:rPr lang="en-AU" sz="3200" dirty="0">
                <a:solidFill>
                  <a:srgbClr val="4F503F"/>
                </a:solidFill>
              </a:rPr>
              <a:t>: </a:t>
            </a:r>
            <a:endParaRPr lang="en-AU" sz="3200" dirty="0" smtClean="0">
              <a:solidFill>
                <a:srgbClr val="4F503F"/>
              </a:solidFill>
            </a:endParaRPr>
          </a:p>
          <a:p>
            <a:pPr>
              <a:spcAft>
                <a:spcPts val="200"/>
              </a:spcAft>
            </a:pPr>
            <a:r>
              <a:rPr lang="en-AU" dirty="0" smtClean="0">
                <a:solidFill>
                  <a:srgbClr val="000000"/>
                </a:solidFill>
              </a:rPr>
              <a:t>Reasons </a:t>
            </a:r>
            <a:r>
              <a:rPr lang="en-AU" dirty="0">
                <a:solidFill>
                  <a:srgbClr val="000000"/>
                </a:solidFill>
              </a:rPr>
              <a:t>why every new driver needs driver education and </a:t>
            </a:r>
            <a:r>
              <a:rPr lang="en-AU" dirty="0" smtClean="0">
                <a:solidFill>
                  <a:srgbClr val="000000"/>
                </a:solidFill>
              </a:rPr>
              <a:t>experience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2383519"/>
            <a:ext cx="7455408" cy="303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2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idx="1"/>
          </p:nvPr>
        </p:nvSpPr>
        <p:spPr>
          <a:xfrm>
            <a:off x="673100" y="901700"/>
            <a:ext cx="7797800" cy="1079500"/>
          </a:xfrm>
        </p:spPr>
        <p:txBody>
          <a:bodyPr anchor="t"/>
          <a:lstStyle/>
          <a:p>
            <a:pPr>
              <a:spcAft>
                <a:spcPts val="800"/>
              </a:spcAft>
            </a:pPr>
            <a:r>
              <a:rPr lang="en-AU" sz="3000" dirty="0">
                <a:solidFill>
                  <a:srgbClr val="4F503F"/>
                </a:solidFill>
              </a:rPr>
              <a:t>NZ s</a:t>
            </a:r>
            <a:r>
              <a:rPr lang="en-AU" sz="3000" dirty="0" smtClean="0">
                <a:solidFill>
                  <a:srgbClr val="4F503F"/>
                </a:solidFill>
              </a:rPr>
              <a:t>tatistics</a:t>
            </a:r>
            <a:r>
              <a:rPr lang="en-AU" sz="3000" dirty="0">
                <a:solidFill>
                  <a:srgbClr val="4F503F"/>
                </a:solidFill>
              </a:rPr>
              <a:t>: </a:t>
            </a:r>
            <a:endParaRPr lang="en-AU" sz="3000" dirty="0" smtClean="0">
              <a:solidFill>
                <a:srgbClr val="4F503F"/>
              </a:solidFill>
            </a:endParaRPr>
          </a:p>
          <a:p>
            <a:pPr>
              <a:spcAft>
                <a:spcPts val="200"/>
              </a:spcAft>
            </a:pPr>
            <a:r>
              <a:rPr lang="en-AU" dirty="0" smtClean="0">
                <a:solidFill>
                  <a:schemeClr val="tx1"/>
                </a:solidFill>
              </a:rPr>
              <a:t>Causes of Fatal Crashes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2098099"/>
            <a:ext cx="7823200" cy="32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3100" y="965200"/>
            <a:ext cx="7797800" cy="4013200"/>
          </a:xfrm>
        </p:spPr>
        <p:txBody>
          <a:bodyPr anchor="t"/>
          <a:lstStyle/>
          <a:p>
            <a:pPr>
              <a:spcBef>
                <a:spcPts val="720"/>
              </a:spcBef>
              <a:spcAft>
                <a:spcPts val="2000"/>
              </a:spcAft>
            </a:pPr>
            <a:r>
              <a:rPr lang="en-AU" sz="3000" dirty="0">
                <a:solidFill>
                  <a:srgbClr val="4F503F"/>
                </a:solidFill>
              </a:rPr>
              <a:t>Driving is much more than ‘car control’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 smtClean="0">
                <a:solidFill>
                  <a:schemeClr val="tx1"/>
                </a:solidFill>
              </a:rPr>
              <a:t>• 	Learning </a:t>
            </a:r>
            <a:r>
              <a:rPr lang="en-AU" dirty="0">
                <a:solidFill>
                  <a:schemeClr val="tx1"/>
                </a:solidFill>
              </a:rPr>
              <a:t>to use a vehicle is the simple part of this complex task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>
                <a:solidFill>
                  <a:schemeClr val="tx1"/>
                </a:solidFill>
              </a:rPr>
              <a:t>• </a:t>
            </a:r>
            <a:r>
              <a:rPr lang="en-AU" dirty="0" smtClean="0">
                <a:solidFill>
                  <a:schemeClr val="tx1"/>
                </a:solidFill>
              </a:rPr>
              <a:t>	Learning </a:t>
            </a:r>
            <a:r>
              <a:rPr lang="en-AU" dirty="0">
                <a:solidFill>
                  <a:schemeClr val="tx1"/>
                </a:solidFill>
              </a:rPr>
              <a:t>to drive well/safely with all other road users is more difficult</a:t>
            </a: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>
                <a:solidFill>
                  <a:schemeClr val="tx1"/>
                </a:solidFill>
              </a:rPr>
              <a:t>• </a:t>
            </a:r>
            <a:r>
              <a:rPr lang="en-AU" dirty="0" smtClean="0">
                <a:solidFill>
                  <a:schemeClr val="tx1"/>
                </a:solidFill>
              </a:rPr>
              <a:t>	The </a:t>
            </a:r>
            <a:r>
              <a:rPr lang="en-AU" dirty="0">
                <a:solidFill>
                  <a:schemeClr val="tx1"/>
                </a:solidFill>
              </a:rPr>
              <a:t>attitude and experience of the driver is critical for overall driver </a:t>
            </a:r>
            <a:r>
              <a:rPr lang="en-AU" dirty="0" smtClean="0">
                <a:solidFill>
                  <a:schemeClr val="tx1"/>
                </a:solidFill>
              </a:rPr>
              <a:t>	competence</a:t>
            </a:r>
            <a:endParaRPr lang="en-AU" dirty="0">
              <a:solidFill>
                <a:schemeClr val="tx1"/>
              </a:solidFill>
            </a:endParaRP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>
                <a:solidFill>
                  <a:schemeClr val="tx1"/>
                </a:solidFill>
              </a:rPr>
              <a:t>• </a:t>
            </a:r>
            <a:r>
              <a:rPr lang="en-AU" dirty="0" smtClean="0">
                <a:solidFill>
                  <a:schemeClr val="tx1"/>
                </a:solidFill>
              </a:rPr>
              <a:t>	Resource </a:t>
            </a:r>
            <a:r>
              <a:rPr lang="en-AU" dirty="0">
                <a:solidFill>
                  <a:schemeClr val="tx1"/>
                </a:solidFill>
              </a:rPr>
              <a:t>support: </a:t>
            </a:r>
            <a:endParaRPr lang="en-AU" dirty="0" smtClean="0">
              <a:solidFill>
                <a:schemeClr val="tx1"/>
              </a:solidFill>
            </a:endParaRPr>
          </a:p>
          <a:p>
            <a:pPr>
              <a:spcBef>
                <a:spcPts val="720"/>
              </a:spcBef>
              <a:spcAft>
                <a:spcPts val="200"/>
              </a:spcAft>
            </a:pPr>
            <a:r>
              <a:rPr lang="en-AU" dirty="0" smtClean="0">
                <a:solidFill>
                  <a:schemeClr val="tx1"/>
                </a:solidFill>
              </a:rPr>
              <a:t>	</a:t>
            </a:r>
            <a:r>
              <a:rPr lang="en-AU" smtClean="0">
                <a:solidFill>
                  <a:schemeClr val="tx1"/>
                </a:solidFill>
              </a:rPr>
              <a:t>Road code/www.practice.co.nz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7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cxnSp>
        <p:nvCxnSpPr>
          <p:cNvPr id="7" name="Picture Placeholder 6"/>
          <p:cNvCxnSpPr/>
          <p:nvPr/>
        </p:nvCxnSpPr>
        <p:spPr>
          <a:xfrm>
            <a:off x="3657600" y="612775"/>
            <a:ext cx="5486400" cy="411480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332" y="128736"/>
            <a:ext cx="7913076" cy="541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 txBox="1">
            <a:spLocks/>
          </p:cNvSpPr>
          <p:nvPr/>
        </p:nvSpPr>
        <p:spPr>
          <a:xfrm>
            <a:off x="673100" y="965200"/>
            <a:ext cx="7797800" cy="3479800"/>
          </a:xfrm>
          <a:prstGeom prst="rect">
            <a:avLst/>
          </a:prstGeom>
        </p:spPr>
        <p:txBody>
          <a:bodyPr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0"/>
              </a:spcAft>
            </a:pPr>
            <a:r>
              <a:rPr lang="en-AU" sz="3000" dirty="0">
                <a:solidFill>
                  <a:srgbClr val="4F503F"/>
                </a:solidFill>
              </a:rPr>
              <a:t>The Role of the Mentor</a:t>
            </a:r>
            <a:r>
              <a:rPr lang="en-AU" sz="3000" dirty="0" smtClean="0">
                <a:solidFill>
                  <a:srgbClr val="4F503F"/>
                </a:solidFill>
              </a:rPr>
              <a:t>…</a:t>
            </a:r>
            <a:endParaRPr lang="en-AU" sz="3000" dirty="0">
              <a:solidFill>
                <a:srgbClr val="4F503F"/>
              </a:solidFill>
            </a:endParaRPr>
          </a:p>
          <a:p>
            <a:pPr>
              <a:spcAft>
                <a:spcPts val="2000"/>
              </a:spcAft>
            </a:pPr>
            <a:r>
              <a:rPr lang="en-AU" sz="2400" i="1" dirty="0" smtClean="0">
                <a:solidFill>
                  <a:schemeClr val="tx1"/>
                </a:solidFill>
              </a:rPr>
              <a:t>“Mentoring </a:t>
            </a:r>
            <a:r>
              <a:rPr lang="en-AU" sz="2400" i="1" dirty="0">
                <a:solidFill>
                  <a:schemeClr val="tx1"/>
                </a:solidFill>
              </a:rPr>
              <a:t>primarily involves encouragement, listening with empathy, sharing experiences and developing insight while acting as a sounding </a:t>
            </a:r>
            <a:r>
              <a:rPr lang="en-AU" sz="2400" i="1" dirty="0" smtClean="0">
                <a:solidFill>
                  <a:schemeClr val="tx1"/>
                </a:solidFill>
              </a:rPr>
              <a:t>board” </a:t>
            </a:r>
            <a:r>
              <a:rPr lang="en-AU" sz="1400" b="1" dirty="0" smtClean="0">
                <a:solidFill>
                  <a:schemeClr val="tx1"/>
                </a:solidFill>
              </a:rPr>
              <a:t>NZ INSTITUTE OF MANAGEMENT</a:t>
            </a:r>
          </a:p>
          <a:p>
            <a:pPr>
              <a:spcAft>
                <a:spcPts val="1000"/>
              </a:spcAft>
            </a:pPr>
            <a:r>
              <a:rPr lang="en-AU" sz="2500" dirty="0" smtClean="0">
                <a:solidFill>
                  <a:srgbClr val="4F503F"/>
                </a:solidFill>
              </a:rPr>
              <a:t>Personal </a:t>
            </a:r>
            <a:r>
              <a:rPr lang="en-AU" sz="2500" dirty="0">
                <a:solidFill>
                  <a:srgbClr val="4F503F"/>
                </a:solidFill>
              </a:rPr>
              <a:t>Attributes of the </a:t>
            </a:r>
            <a:r>
              <a:rPr lang="en-AU" sz="2500" dirty="0" smtClean="0">
                <a:solidFill>
                  <a:srgbClr val="4F503F"/>
                </a:solidFill>
              </a:rPr>
              <a:t>Mentor...</a:t>
            </a:r>
            <a:endParaRPr lang="en-AU" sz="2500" dirty="0">
              <a:solidFill>
                <a:srgbClr val="4F503F"/>
              </a:solidFill>
            </a:endParaRPr>
          </a:p>
          <a:p>
            <a:pPr>
              <a:spcAft>
                <a:spcPts val="200"/>
              </a:spcAft>
            </a:pPr>
            <a:r>
              <a:rPr lang="en-AU" dirty="0">
                <a:solidFill>
                  <a:srgbClr val="000000"/>
                </a:solidFill>
              </a:rPr>
              <a:t>Approachable/ friendly/ credible/ trustworthy/ honesty/ role model/ able to problem solve/ good listening skills/ able to provide constructive feedback/ has sound road code knowledge/ can describe and demonstrate sound driving skills</a:t>
            </a:r>
          </a:p>
        </p:txBody>
      </p:sp>
    </p:spTree>
    <p:extLst>
      <p:ext uri="{BB962C8B-B14F-4D97-AF65-F5344CB8AC3E}">
        <p14:creationId xmlns:p14="http://schemas.microsoft.com/office/powerpoint/2010/main" val="39520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235</Words>
  <Application>Microsoft Office PowerPoint</Application>
  <PresentationFormat>On-screen Show (4:3)</PresentationFormat>
  <Paragraphs>109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 Critchley</dc:creator>
  <cp:lastModifiedBy>Annette Meates</cp:lastModifiedBy>
  <cp:revision>218</cp:revision>
  <cp:lastPrinted>2016-04-06T23:13:37Z</cp:lastPrinted>
  <dcterms:created xsi:type="dcterms:W3CDTF">2012-11-22T06:31:24Z</dcterms:created>
  <dcterms:modified xsi:type="dcterms:W3CDTF">2016-04-26T01:43:52Z</dcterms:modified>
</cp:coreProperties>
</file>