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5" r:id="rId3"/>
    <p:sldId id="259" r:id="rId4"/>
    <p:sldId id="260" r:id="rId5"/>
    <p:sldId id="261" r:id="rId6"/>
    <p:sldId id="262" r:id="rId7"/>
    <p:sldId id="263" r:id="rId8"/>
    <p:sldId id="258" r:id="rId9"/>
    <p:sldId id="264" r:id="rId10"/>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6" d="100"/>
          <a:sy n="66" d="100"/>
        </p:scale>
        <p:origin x="177" y="32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363" cy="513508"/>
          </a:xfrm>
          <a:prstGeom prst="rect">
            <a:avLst/>
          </a:prstGeom>
        </p:spPr>
        <p:txBody>
          <a:bodyPr vert="horz" lIns="99040" tIns="49520" rIns="99040" bIns="49520" rtlCol="0"/>
          <a:lstStyle>
            <a:lvl1pPr algn="l">
              <a:defRPr sz="1300"/>
            </a:lvl1pPr>
          </a:lstStyle>
          <a:p>
            <a:endParaRPr lang="en-NZ" dirty="0"/>
          </a:p>
        </p:txBody>
      </p:sp>
      <p:sp>
        <p:nvSpPr>
          <p:cNvPr id="3" name="Date Placeholder 2"/>
          <p:cNvSpPr>
            <a:spLocks noGrp="1"/>
          </p:cNvSpPr>
          <p:nvPr>
            <p:ph type="dt" idx="1"/>
          </p:nvPr>
        </p:nvSpPr>
        <p:spPr>
          <a:xfrm>
            <a:off x="4021295" y="0"/>
            <a:ext cx="3076363" cy="513508"/>
          </a:xfrm>
          <a:prstGeom prst="rect">
            <a:avLst/>
          </a:prstGeom>
        </p:spPr>
        <p:txBody>
          <a:bodyPr vert="horz" lIns="99040" tIns="49520" rIns="99040" bIns="49520" rtlCol="0"/>
          <a:lstStyle>
            <a:lvl1pPr algn="r">
              <a:defRPr sz="1300"/>
            </a:lvl1pPr>
          </a:lstStyle>
          <a:p>
            <a:fld id="{C635FDE4-5517-41BC-A284-EFB9EDE06C34}" type="datetimeFigureOut">
              <a:rPr lang="en-NZ" smtClean="0"/>
              <a:t>3/07/2015</a:t>
            </a:fld>
            <a:endParaRPr lang="en-NZ" dirty="0"/>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0" tIns="49520" rIns="99040" bIns="49520" rtlCol="0" anchor="ctr"/>
          <a:lstStyle/>
          <a:p>
            <a:endParaRPr lang="en-NZ" dirty="0"/>
          </a:p>
        </p:txBody>
      </p:sp>
      <p:sp>
        <p:nvSpPr>
          <p:cNvPr id="5" name="Notes Placeholder 4"/>
          <p:cNvSpPr>
            <a:spLocks noGrp="1"/>
          </p:cNvSpPr>
          <p:nvPr>
            <p:ph type="body" sz="quarter" idx="3"/>
          </p:nvPr>
        </p:nvSpPr>
        <p:spPr>
          <a:xfrm>
            <a:off x="709931" y="4925407"/>
            <a:ext cx="5679440" cy="4029879"/>
          </a:xfrm>
          <a:prstGeom prst="rect">
            <a:avLst/>
          </a:prstGeom>
        </p:spPr>
        <p:txBody>
          <a:bodyPr vert="horz" lIns="99040" tIns="49520" rIns="99040" bIns="495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1" y="9721108"/>
            <a:ext cx="3076363" cy="513507"/>
          </a:xfrm>
          <a:prstGeom prst="rect">
            <a:avLst/>
          </a:prstGeom>
        </p:spPr>
        <p:txBody>
          <a:bodyPr vert="horz" lIns="99040" tIns="49520" rIns="99040" bIns="49520" rtlCol="0" anchor="b"/>
          <a:lstStyle>
            <a:lvl1pPr algn="l">
              <a:defRPr sz="1300"/>
            </a:lvl1pPr>
          </a:lstStyle>
          <a:p>
            <a:endParaRPr lang="en-NZ" dirty="0"/>
          </a:p>
        </p:txBody>
      </p:sp>
      <p:sp>
        <p:nvSpPr>
          <p:cNvPr id="7" name="Slide Number Placeholder 6"/>
          <p:cNvSpPr>
            <a:spLocks noGrp="1"/>
          </p:cNvSpPr>
          <p:nvPr>
            <p:ph type="sldNum" sz="quarter" idx="5"/>
          </p:nvPr>
        </p:nvSpPr>
        <p:spPr>
          <a:xfrm>
            <a:off x="4021295" y="9721108"/>
            <a:ext cx="3076363" cy="513507"/>
          </a:xfrm>
          <a:prstGeom prst="rect">
            <a:avLst/>
          </a:prstGeom>
        </p:spPr>
        <p:txBody>
          <a:bodyPr vert="horz" lIns="99040" tIns="49520" rIns="99040" bIns="49520" rtlCol="0" anchor="b"/>
          <a:lstStyle>
            <a:lvl1pPr algn="r">
              <a:defRPr sz="1300"/>
            </a:lvl1pPr>
          </a:lstStyle>
          <a:p>
            <a:fld id="{B8CEECB6-CDEC-4FC9-BBE3-F34045F213FF}" type="slidenum">
              <a:rPr lang="en-NZ" smtClean="0"/>
              <a:t>‹#›</a:t>
            </a:fld>
            <a:endParaRPr lang="en-NZ" dirty="0"/>
          </a:p>
        </p:txBody>
      </p:sp>
    </p:spTree>
    <p:extLst>
      <p:ext uri="{BB962C8B-B14F-4D97-AF65-F5344CB8AC3E}">
        <p14:creationId xmlns:p14="http://schemas.microsoft.com/office/powerpoint/2010/main" val="3159015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B8CEECB6-CDEC-4FC9-BBE3-F34045F213FF}" type="slidenum">
              <a:rPr lang="en-NZ" smtClean="0"/>
              <a:t>3</a:t>
            </a:fld>
            <a:endParaRPr lang="en-NZ" dirty="0"/>
          </a:p>
        </p:txBody>
      </p:sp>
    </p:spTree>
    <p:extLst>
      <p:ext uri="{BB962C8B-B14F-4D97-AF65-F5344CB8AC3E}">
        <p14:creationId xmlns:p14="http://schemas.microsoft.com/office/powerpoint/2010/main" val="2572208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552F1ADF-5B7B-4D2E-BEC8-6A7A93892C43}" type="datetime1">
              <a:rPr lang="en-NZ" smtClean="0"/>
              <a:t>3/07/2015</a:t>
            </a:fld>
            <a:endParaRPr lang="en-NZ" dirty="0"/>
          </a:p>
        </p:txBody>
      </p:sp>
      <p:sp>
        <p:nvSpPr>
          <p:cNvPr id="5" name="Footer Placeholder 4"/>
          <p:cNvSpPr>
            <a:spLocks noGrp="1"/>
          </p:cNvSpPr>
          <p:nvPr>
            <p:ph type="ftr" sz="quarter" idx="11"/>
          </p:nvPr>
        </p:nvSpPr>
        <p:spPr/>
        <p:txBody>
          <a:bodyPr/>
          <a:lstStyle/>
          <a:p>
            <a:r>
              <a:rPr lang="en-NZ" dirty="0" smtClean="0"/>
              <a:t>TRAFFIC MANAGEMENT &amp; CONTROL LTD</a:t>
            </a:r>
            <a:endParaRPr lang="en-NZ" dirty="0"/>
          </a:p>
        </p:txBody>
      </p:sp>
      <p:sp>
        <p:nvSpPr>
          <p:cNvPr id="6" name="Slide Number Placeholder 5"/>
          <p:cNvSpPr>
            <a:spLocks noGrp="1"/>
          </p:cNvSpPr>
          <p:nvPr>
            <p:ph type="sldNum" sz="quarter" idx="12"/>
          </p:nvPr>
        </p:nvSpPr>
        <p:spPr/>
        <p:txBody>
          <a:bodyPr/>
          <a:lstStyle/>
          <a:p>
            <a:fld id="{44345B29-E409-475E-8114-0605D4B755E1}" type="slidenum">
              <a:rPr lang="en-NZ" smtClean="0"/>
              <a:t>‹#›</a:t>
            </a:fld>
            <a:endParaRPr lang="en-NZ" dirty="0"/>
          </a:p>
        </p:txBody>
      </p:sp>
    </p:spTree>
    <p:extLst>
      <p:ext uri="{BB962C8B-B14F-4D97-AF65-F5344CB8AC3E}">
        <p14:creationId xmlns:p14="http://schemas.microsoft.com/office/powerpoint/2010/main" val="3626388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BCBA698A-BAF2-45D3-AE39-71ABB27FB30A}" type="datetime1">
              <a:rPr lang="en-NZ" smtClean="0"/>
              <a:t>3/07/2015</a:t>
            </a:fld>
            <a:endParaRPr lang="en-NZ" dirty="0"/>
          </a:p>
        </p:txBody>
      </p:sp>
      <p:sp>
        <p:nvSpPr>
          <p:cNvPr id="5" name="Footer Placeholder 4"/>
          <p:cNvSpPr>
            <a:spLocks noGrp="1"/>
          </p:cNvSpPr>
          <p:nvPr>
            <p:ph type="ftr" sz="quarter" idx="11"/>
          </p:nvPr>
        </p:nvSpPr>
        <p:spPr/>
        <p:txBody>
          <a:bodyPr/>
          <a:lstStyle/>
          <a:p>
            <a:r>
              <a:rPr lang="en-NZ" dirty="0" smtClean="0"/>
              <a:t>TRAFFIC MANAGEMENT &amp; CONTROL LTD</a:t>
            </a:r>
            <a:endParaRPr lang="en-NZ" dirty="0"/>
          </a:p>
        </p:txBody>
      </p:sp>
      <p:sp>
        <p:nvSpPr>
          <p:cNvPr id="6" name="Slide Number Placeholder 5"/>
          <p:cNvSpPr>
            <a:spLocks noGrp="1"/>
          </p:cNvSpPr>
          <p:nvPr>
            <p:ph type="sldNum" sz="quarter" idx="12"/>
          </p:nvPr>
        </p:nvSpPr>
        <p:spPr/>
        <p:txBody>
          <a:bodyPr/>
          <a:lstStyle/>
          <a:p>
            <a:fld id="{44345B29-E409-475E-8114-0605D4B755E1}" type="slidenum">
              <a:rPr lang="en-NZ" smtClean="0"/>
              <a:t>‹#›</a:t>
            </a:fld>
            <a:endParaRPr lang="en-NZ" dirty="0"/>
          </a:p>
        </p:txBody>
      </p:sp>
    </p:spTree>
    <p:extLst>
      <p:ext uri="{BB962C8B-B14F-4D97-AF65-F5344CB8AC3E}">
        <p14:creationId xmlns:p14="http://schemas.microsoft.com/office/powerpoint/2010/main" val="1131629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E22C10D9-E9B5-46C8-A231-8B4F80853693}" type="datetime1">
              <a:rPr lang="en-NZ" smtClean="0"/>
              <a:t>3/07/2015</a:t>
            </a:fld>
            <a:endParaRPr lang="en-NZ" dirty="0"/>
          </a:p>
        </p:txBody>
      </p:sp>
      <p:sp>
        <p:nvSpPr>
          <p:cNvPr id="5" name="Footer Placeholder 4"/>
          <p:cNvSpPr>
            <a:spLocks noGrp="1"/>
          </p:cNvSpPr>
          <p:nvPr>
            <p:ph type="ftr" sz="quarter" idx="11"/>
          </p:nvPr>
        </p:nvSpPr>
        <p:spPr/>
        <p:txBody>
          <a:bodyPr/>
          <a:lstStyle/>
          <a:p>
            <a:r>
              <a:rPr lang="en-NZ" dirty="0" smtClean="0"/>
              <a:t>TRAFFIC MANAGEMENT &amp; CONTROL LTD</a:t>
            </a:r>
            <a:endParaRPr lang="en-NZ" dirty="0"/>
          </a:p>
        </p:txBody>
      </p:sp>
      <p:sp>
        <p:nvSpPr>
          <p:cNvPr id="6" name="Slide Number Placeholder 5"/>
          <p:cNvSpPr>
            <a:spLocks noGrp="1"/>
          </p:cNvSpPr>
          <p:nvPr>
            <p:ph type="sldNum" sz="quarter" idx="12"/>
          </p:nvPr>
        </p:nvSpPr>
        <p:spPr/>
        <p:txBody>
          <a:bodyPr/>
          <a:lstStyle/>
          <a:p>
            <a:fld id="{44345B29-E409-475E-8114-0605D4B755E1}" type="slidenum">
              <a:rPr lang="en-NZ" smtClean="0"/>
              <a:t>‹#›</a:t>
            </a:fld>
            <a:endParaRPr lang="en-NZ" dirty="0"/>
          </a:p>
        </p:txBody>
      </p:sp>
    </p:spTree>
    <p:extLst>
      <p:ext uri="{BB962C8B-B14F-4D97-AF65-F5344CB8AC3E}">
        <p14:creationId xmlns:p14="http://schemas.microsoft.com/office/powerpoint/2010/main" val="3509824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A4847167-24FA-4D54-AABC-810D1B5B8536}" type="datetime1">
              <a:rPr lang="en-NZ" smtClean="0"/>
              <a:t>3/07/2015</a:t>
            </a:fld>
            <a:endParaRPr lang="en-NZ" dirty="0"/>
          </a:p>
        </p:txBody>
      </p:sp>
      <p:sp>
        <p:nvSpPr>
          <p:cNvPr id="5" name="Footer Placeholder 4"/>
          <p:cNvSpPr>
            <a:spLocks noGrp="1"/>
          </p:cNvSpPr>
          <p:nvPr>
            <p:ph type="ftr" sz="quarter" idx="11"/>
          </p:nvPr>
        </p:nvSpPr>
        <p:spPr/>
        <p:txBody>
          <a:bodyPr/>
          <a:lstStyle/>
          <a:p>
            <a:r>
              <a:rPr lang="en-NZ" dirty="0" smtClean="0"/>
              <a:t>TRAFFIC MANAGEMENT &amp; CONTROL LTD</a:t>
            </a:r>
            <a:endParaRPr lang="en-NZ" dirty="0"/>
          </a:p>
        </p:txBody>
      </p:sp>
      <p:sp>
        <p:nvSpPr>
          <p:cNvPr id="6" name="Slide Number Placeholder 5"/>
          <p:cNvSpPr>
            <a:spLocks noGrp="1"/>
          </p:cNvSpPr>
          <p:nvPr>
            <p:ph type="sldNum" sz="quarter" idx="12"/>
          </p:nvPr>
        </p:nvSpPr>
        <p:spPr/>
        <p:txBody>
          <a:bodyPr/>
          <a:lstStyle/>
          <a:p>
            <a:fld id="{44345B29-E409-475E-8114-0605D4B755E1}" type="slidenum">
              <a:rPr lang="en-NZ" smtClean="0"/>
              <a:t>‹#›</a:t>
            </a:fld>
            <a:endParaRPr lang="en-NZ" dirty="0"/>
          </a:p>
        </p:txBody>
      </p:sp>
    </p:spTree>
    <p:extLst>
      <p:ext uri="{BB962C8B-B14F-4D97-AF65-F5344CB8AC3E}">
        <p14:creationId xmlns:p14="http://schemas.microsoft.com/office/powerpoint/2010/main" val="2642090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N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570286-7C66-42EF-B9D6-F278E1D12101}" type="datetime1">
              <a:rPr lang="en-NZ" smtClean="0"/>
              <a:t>3/07/2015</a:t>
            </a:fld>
            <a:endParaRPr lang="en-NZ" dirty="0"/>
          </a:p>
        </p:txBody>
      </p:sp>
      <p:sp>
        <p:nvSpPr>
          <p:cNvPr id="5" name="Footer Placeholder 4"/>
          <p:cNvSpPr>
            <a:spLocks noGrp="1"/>
          </p:cNvSpPr>
          <p:nvPr>
            <p:ph type="ftr" sz="quarter" idx="11"/>
          </p:nvPr>
        </p:nvSpPr>
        <p:spPr/>
        <p:txBody>
          <a:bodyPr/>
          <a:lstStyle/>
          <a:p>
            <a:r>
              <a:rPr lang="en-NZ" dirty="0" smtClean="0"/>
              <a:t>TRAFFIC MANAGEMENT &amp; CONTROL LTD</a:t>
            </a:r>
            <a:endParaRPr lang="en-NZ" dirty="0"/>
          </a:p>
        </p:txBody>
      </p:sp>
      <p:sp>
        <p:nvSpPr>
          <p:cNvPr id="6" name="Slide Number Placeholder 5"/>
          <p:cNvSpPr>
            <a:spLocks noGrp="1"/>
          </p:cNvSpPr>
          <p:nvPr>
            <p:ph type="sldNum" sz="quarter" idx="12"/>
          </p:nvPr>
        </p:nvSpPr>
        <p:spPr/>
        <p:txBody>
          <a:bodyPr/>
          <a:lstStyle/>
          <a:p>
            <a:fld id="{44345B29-E409-475E-8114-0605D4B755E1}" type="slidenum">
              <a:rPr lang="en-NZ" smtClean="0"/>
              <a:t>‹#›</a:t>
            </a:fld>
            <a:endParaRPr lang="en-NZ" dirty="0"/>
          </a:p>
        </p:txBody>
      </p:sp>
    </p:spTree>
    <p:extLst>
      <p:ext uri="{BB962C8B-B14F-4D97-AF65-F5344CB8AC3E}">
        <p14:creationId xmlns:p14="http://schemas.microsoft.com/office/powerpoint/2010/main" val="273105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3FEF6F99-E028-48C2-BC14-D4D758CF9CFD}" type="datetime1">
              <a:rPr lang="en-NZ" smtClean="0"/>
              <a:t>3/07/2015</a:t>
            </a:fld>
            <a:endParaRPr lang="en-NZ" dirty="0"/>
          </a:p>
        </p:txBody>
      </p:sp>
      <p:sp>
        <p:nvSpPr>
          <p:cNvPr id="6" name="Footer Placeholder 5"/>
          <p:cNvSpPr>
            <a:spLocks noGrp="1"/>
          </p:cNvSpPr>
          <p:nvPr>
            <p:ph type="ftr" sz="quarter" idx="11"/>
          </p:nvPr>
        </p:nvSpPr>
        <p:spPr/>
        <p:txBody>
          <a:bodyPr/>
          <a:lstStyle/>
          <a:p>
            <a:r>
              <a:rPr lang="en-NZ" dirty="0" smtClean="0"/>
              <a:t>TRAFFIC MANAGEMENT &amp; CONTROL LTD</a:t>
            </a:r>
            <a:endParaRPr lang="en-NZ" dirty="0"/>
          </a:p>
        </p:txBody>
      </p:sp>
      <p:sp>
        <p:nvSpPr>
          <p:cNvPr id="7" name="Slide Number Placeholder 6"/>
          <p:cNvSpPr>
            <a:spLocks noGrp="1"/>
          </p:cNvSpPr>
          <p:nvPr>
            <p:ph type="sldNum" sz="quarter" idx="12"/>
          </p:nvPr>
        </p:nvSpPr>
        <p:spPr/>
        <p:txBody>
          <a:bodyPr/>
          <a:lstStyle/>
          <a:p>
            <a:fld id="{44345B29-E409-475E-8114-0605D4B755E1}" type="slidenum">
              <a:rPr lang="en-NZ" smtClean="0"/>
              <a:t>‹#›</a:t>
            </a:fld>
            <a:endParaRPr lang="en-NZ" dirty="0"/>
          </a:p>
        </p:txBody>
      </p:sp>
    </p:spTree>
    <p:extLst>
      <p:ext uri="{BB962C8B-B14F-4D97-AF65-F5344CB8AC3E}">
        <p14:creationId xmlns:p14="http://schemas.microsoft.com/office/powerpoint/2010/main" val="2963879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N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54E28F0F-EE5C-40FF-89FA-D5B9BA39DF36}" type="datetime1">
              <a:rPr lang="en-NZ" smtClean="0"/>
              <a:t>3/07/2015</a:t>
            </a:fld>
            <a:endParaRPr lang="en-NZ" dirty="0"/>
          </a:p>
        </p:txBody>
      </p:sp>
      <p:sp>
        <p:nvSpPr>
          <p:cNvPr id="8" name="Footer Placeholder 7"/>
          <p:cNvSpPr>
            <a:spLocks noGrp="1"/>
          </p:cNvSpPr>
          <p:nvPr>
            <p:ph type="ftr" sz="quarter" idx="11"/>
          </p:nvPr>
        </p:nvSpPr>
        <p:spPr/>
        <p:txBody>
          <a:bodyPr/>
          <a:lstStyle/>
          <a:p>
            <a:r>
              <a:rPr lang="en-NZ" dirty="0" smtClean="0"/>
              <a:t>TRAFFIC MANAGEMENT &amp; CONTROL LTD</a:t>
            </a:r>
            <a:endParaRPr lang="en-NZ" dirty="0"/>
          </a:p>
        </p:txBody>
      </p:sp>
      <p:sp>
        <p:nvSpPr>
          <p:cNvPr id="9" name="Slide Number Placeholder 8"/>
          <p:cNvSpPr>
            <a:spLocks noGrp="1"/>
          </p:cNvSpPr>
          <p:nvPr>
            <p:ph type="sldNum" sz="quarter" idx="12"/>
          </p:nvPr>
        </p:nvSpPr>
        <p:spPr/>
        <p:txBody>
          <a:bodyPr/>
          <a:lstStyle/>
          <a:p>
            <a:fld id="{44345B29-E409-475E-8114-0605D4B755E1}" type="slidenum">
              <a:rPr lang="en-NZ" smtClean="0"/>
              <a:t>‹#›</a:t>
            </a:fld>
            <a:endParaRPr lang="en-NZ" dirty="0"/>
          </a:p>
        </p:txBody>
      </p:sp>
    </p:spTree>
    <p:extLst>
      <p:ext uri="{BB962C8B-B14F-4D97-AF65-F5344CB8AC3E}">
        <p14:creationId xmlns:p14="http://schemas.microsoft.com/office/powerpoint/2010/main" val="4030819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846D55B7-A905-4A5D-A840-16259B930515}" type="datetime1">
              <a:rPr lang="en-NZ" smtClean="0"/>
              <a:t>3/07/2015</a:t>
            </a:fld>
            <a:endParaRPr lang="en-NZ" dirty="0"/>
          </a:p>
        </p:txBody>
      </p:sp>
      <p:sp>
        <p:nvSpPr>
          <p:cNvPr id="4" name="Footer Placeholder 3"/>
          <p:cNvSpPr>
            <a:spLocks noGrp="1"/>
          </p:cNvSpPr>
          <p:nvPr>
            <p:ph type="ftr" sz="quarter" idx="11"/>
          </p:nvPr>
        </p:nvSpPr>
        <p:spPr/>
        <p:txBody>
          <a:bodyPr/>
          <a:lstStyle/>
          <a:p>
            <a:r>
              <a:rPr lang="en-NZ" dirty="0" smtClean="0"/>
              <a:t>TRAFFIC MANAGEMENT &amp; CONTROL LTD</a:t>
            </a:r>
            <a:endParaRPr lang="en-NZ" dirty="0"/>
          </a:p>
        </p:txBody>
      </p:sp>
      <p:sp>
        <p:nvSpPr>
          <p:cNvPr id="5" name="Slide Number Placeholder 4"/>
          <p:cNvSpPr>
            <a:spLocks noGrp="1"/>
          </p:cNvSpPr>
          <p:nvPr>
            <p:ph type="sldNum" sz="quarter" idx="12"/>
          </p:nvPr>
        </p:nvSpPr>
        <p:spPr/>
        <p:txBody>
          <a:bodyPr/>
          <a:lstStyle/>
          <a:p>
            <a:fld id="{44345B29-E409-475E-8114-0605D4B755E1}" type="slidenum">
              <a:rPr lang="en-NZ" smtClean="0"/>
              <a:t>‹#›</a:t>
            </a:fld>
            <a:endParaRPr lang="en-NZ" dirty="0"/>
          </a:p>
        </p:txBody>
      </p:sp>
    </p:spTree>
    <p:extLst>
      <p:ext uri="{BB962C8B-B14F-4D97-AF65-F5344CB8AC3E}">
        <p14:creationId xmlns:p14="http://schemas.microsoft.com/office/powerpoint/2010/main" val="828793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0CB976-E33F-4807-BBE5-2470D1BB06B8}" type="datetime1">
              <a:rPr lang="en-NZ" smtClean="0"/>
              <a:t>3/07/2015</a:t>
            </a:fld>
            <a:endParaRPr lang="en-NZ" dirty="0"/>
          </a:p>
        </p:txBody>
      </p:sp>
      <p:sp>
        <p:nvSpPr>
          <p:cNvPr id="3" name="Footer Placeholder 2"/>
          <p:cNvSpPr>
            <a:spLocks noGrp="1"/>
          </p:cNvSpPr>
          <p:nvPr>
            <p:ph type="ftr" sz="quarter" idx="11"/>
          </p:nvPr>
        </p:nvSpPr>
        <p:spPr/>
        <p:txBody>
          <a:bodyPr/>
          <a:lstStyle/>
          <a:p>
            <a:r>
              <a:rPr lang="en-NZ" dirty="0" smtClean="0"/>
              <a:t>TRAFFIC MANAGEMENT &amp; CONTROL LTD</a:t>
            </a:r>
            <a:endParaRPr lang="en-NZ" dirty="0"/>
          </a:p>
        </p:txBody>
      </p:sp>
      <p:sp>
        <p:nvSpPr>
          <p:cNvPr id="4" name="Slide Number Placeholder 3"/>
          <p:cNvSpPr>
            <a:spLocks noGrp="1"/>
          </p:cNvSpPr>
          <p:nvPr>
            <p:ph type="sldNum" sz="quarter" idx="12"/>
          </p:nvPr>
        </p:nvSpPr>
        <p:spPr/>
        <p:txBody>
          <a:bodyPr/>
          <a:lstStyle/>
          <a:p>
            <a:fld id="{44345B29-E409-475E-8114-0605D4B755E1}" type="slidenum">
              <a:rPr lang="en-NZ" smtClean="0"/>
              <a:t>‹#›</a:t>
            </a:fld>
            <a:endParaRPr lang="en-NZ" dirty="0"/>
          </a:p>
        </p:txBody>
      </p:sp>
    </p:spTree>
    <p:extLst>
      <p:ext uri="{BB962C8B-B14F-4D97-AF65-F5344CB8AC3E}">
        <p14:creationId xmlns:p14="http://schemas.microsoft.com/office/powerpoint/2010/main" val="4137466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N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B80B53-CB6C-426D-8F25-09AE6F39B03B}" type="datetime1">
              <a:rPr lang="en-NZ" smtClean="0"/>
              <a:t>3/07/2015</a:t>
            </a:fld>
            <a:endParaRPr lang="en-NZ" dirty="0"/>
          </a:p>
        </p:txBody>
      </p:sp>
      <p:sp>
        <p:nvSpPr>
          <p:cNvPr id="6" name="Footer Placeholder 5"/>
          <p:cNvSpPr>
            <a:spLocks noGrp="1"/>
          </p:cNvSpPr>
          <p:nvPr>
            <p:ph type="ftr" sz="quarter" idx="11"/>
          </p:nvPr>
        </p:nvSpPr>
        <p:spPr/>
        <p:txBody>
          <a:bodyPr/>
          <a:lstStyle/>
          <a:p>
            <a:r>
              <a:rPr lang="en-NZ" dirty="0" smtClean="0"/>
              <a:t>TRAFFIC MANAGEMENT &amp; CONTROL LTD</a:t>
            </a:r>
            <a:endParaRPr lang="en-NZ" dirty="0"/>
          </a:p>
        </p:txBody>
      </p:sp>
      <p:sp>
        <p:nvSpPr>
          <p:cNvPr id="7" name="Slide Number Placeholder 6"/>
          <p:cNvSpPr>
            <a:spLocks noGrp="1"/>
          </p:cNvSpPr>
          <p:nvPr>
            <p:ph type="sldNum" sz="quarter" idx="12"/>
          </p:nvPr>
        </p:nvSpPr>
        <p:spPr/>
        <p:txBody>
          <a:bodyPr/>
          <a:lstStyle/>
          <a:p>
            <a:fld id="{44345B29-E409-475E-8114-0605D4B755E1}" type="slidenum">
              <a:rPr lang="en-NZ" smtClean="0"/>
              <a:t>‹#›</a:t>
            </a:fld>
            <a:endParaRPr lang="en-NZ" dirty="0"/>
          </a:p>
        </p:txBody>
      </p:sp>
    </p:spTree>
    <p:extLst>
      <p:ext uri="{BB962C8B-B14F-4D97-AF65-F5344CB8AC3E}">
        <p14:creationId xmlns:p14="http://schemas.microsoft.com/office/powerpoint/2010/main" val="272634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N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4B9610-6406-448A-9D8D-3C2F5CABA535}" type="datetime1">
              <a:rPr lang="en-NZ" smtClean="0"/>
              <a:t>3/07/2015</a:t>
            </a:fld>
            <a:endParaRPr lang="en-NZ" dirty="0"/>
          </a:p>
        </p:txBody>
      </p:sp>
      <p:sp>
        <p:nvSpPr>
          <p:cNvPr id="6" name="Footer Placeholder 5"/>
          <p:cNvSpPr>
            <a:spLocks noGrp="1"/>
          </p:cNvSpPr>
          <p:nvPr>
            <p:ph type="ftr" sz="quarter" idx="11"/>
          </p:nvPr>
        </p:nvSpPr>
        <p:spPr/>
        <p:txBody>
          <a:bodyPr/>
          <a:lstStyle/>
          <a:p>
            <a:r>
              <a:rPr lang="en-NZ" dirty="0" smtClean="0"/>
              <a:t>TRAFFIC MANAGEMENT &amp; CONTROL LTD</a:t>
            </a:r>
            <a:endParaRPr lang="en-NZ" dirty="0"/>
          </a:p>
        </p:txBody>
      </p:sp>
      <p:sp>
        <p:nvSpPr>
          <p:cNvPr id="7" name="Slide Number Placeholder 6"/>
          <p:cNvSpPr>
            <a:spLocks noGrp="1"/>
          </p:cNvSpPr>
          <p:nvPr>
            <p:ph type="sldNum" sz="quarter" idx="12"/>
          </p:nvPr>
        </p:nvSpPr>
        <p:spPr/>
        <p:txBody>
          <a:bodyPr/>
          <a:lstStyle/>
          <a:p>
            <a:fld id="{44345B29-E409-475E-8114-0605D4B755E1}" type="slidenum">
              <a:rPr lang="en-NZ" smtClean="0"/>
              <a:t>‹#›</a:t>
            </a:fld>
            <a:endParaRPr lang="en-NZ" dirty="0"/>
          </a:p>
        </p:txBody>
      </p:sp>
    </p:spTree>
    <p:extLst>
      <p:ext uri="{BB962C8B-B14F-4D97-AF65-F5344CB8AC3E}">
        <p14:creationId xmlns:p14="http://schemas.microsoft.com/office/powerpoint/2010/main" val="553938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D89466-50D4-4778-BF09-DB677E2F7074}" type="datetime1">
              <a:rPr lang="en-NZ" smtClean="0"/>
              <a:t>3/07/2015</a:t>
            </a:fld>
            <a:endParaRPr lang="en-NZ"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NZ" dirty="0" smtClean="0"/>
              <a:t>TRAFFIC MANAGEMENT &amp; CONTROL LTD</a:t>
            </a:r>
            <a:endParaRPr lang="en-NZ"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345B29-E409-475E-8114-0605D4B755E1}" type="slidenum">
              <a:rPr lang="en-NZ" smtClean="0"/>
              <a:t>‹#›</a:t>
            </a:fld>
            <a:endParaRPr lang="en-NZ" dirty="0"/>
          </a:p>
        </p:txBody>
      </p:sp>
    </p:spTree>
    <p:extLst>
      <p:ext uri="{BB962C8B-B14F-4D97-AF65-F5344CB8AC3E}">
        <p14:creationId xmlns:p14="http://schemas.microsoft.com/office/powerpoint/2010/main" val="857913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OSR%20App.mp4"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33426" y="307724"/>
            <a:ext cx="9772650" cy="1951694"/>
          </a:xfrm>
        </p:spPr>
        <p:txBody>
          <a:bodyPr>
            <a:normAutofit fontScale="25000" lnSpcReduction="20000"/>
          </a:bodyPr>
          <a:lstStyle/>
          <a:p>
            <a:r>
              <a:rPr lang="en-NZ" sz="32000" b="1" dirty="0">
                <a:solidFill>
                  <a:srgbClr val="00B050"/>
                </a:solidFill>
              </a:rPr>
              <a:t>On-Site Record </a:t>
            </a:r>
            <a:r>
              <a:rPr lang="en-NZ" sz="32000" b="1" u="sng" dirty="0" smtClean="0">
                <a:solidFill>
                  <a:srgbClr val="00B050"/>
                </a:solidFill>
              </a:rPr>
              <a:t>APP</a:t>
            </a:r>
            <a:r>
              <a:rPr lang="en-NZ" sz="32000" b="1" dirty="0" smtClean="0">
                <a:solidFill>
                  <a:srgbClr val="00B050"/>
                </a:solidFill>
              </a:rPr>
              <a:t> </a:t>
            </a:r>
          </a:p>
          <a:p>
            <a:endParaRPr lang="en-NZ" sz="4000" b="1" dirty="0" smtClean="0">
              <a:solidFill>
                <a:srgbClr val="00B050"/>
              </a:solidFill>
            </a:endParaRPr>
          </a:p>
          <a:p>
            <a:r>
              <a:rPr lang="en-NZ" sz="18000" b="1" dirty="0" smtClean="0"/>
              <a:t>Designed for your </a:t>
            </a:r>
            <a:r>
              <a:rPr lang="en-NZ" sz="18000" b="1" u="sng" dirty="0" smtClean="0"/>
              <a:t>smart phone</a:t>
            </a:r>
          </a:p>
          <a:p>
            <a:endParaRPr lang="en-NZ" sz="3200" b="1" u="sng" dirty="0" smtClean="0"/>
          </a:p>
          <a:p>
            <a:endParaRPr lang="en-NZ" sz="1200" b="1" dirty="0" smtClean="0">
              <a:solidFill>
                <a:srgbClr val="00B050"/>
              </a:solidFill>
            </a:endParaRPr>
          </a:p>
          <a:p>
            <a:r>
              <a:rPr lang="en-NZ" sz="10000" dirty="0" smtClean="0"/>
              <a:t> </a:t>
            </a:r>
            <a:endParaRPr lang="en-NZ" sz="10000" dirty="0"/>
          </a:p>
        </p:txBody>
      </p:sp>
      <p:pic>
        <p:nvPicPr>
          <p:cNvPr id="10" name="Picture 9"/>
          <p:cNvPicPr>
            <a:picLocks noChangeAspect="1"/>
          </p:cNvPicPr>
          <p:nvPr/>
        </p:nvPicPr>
        <p:blipFill>
          <a:blip r:embed="rId2"/>
          <a:stretch>
            <a:fillRect/>
          </a:stretch>
        </p:blipFill>
        <p:spPr>
          <a:xfrm>
            <a:off x="1447802" y="3168308"/>
            <a:ext cx="3162298" cy="3019759"/>
          </a:xfrm>
          <a:prstGeom prst="rect">
            <a:avLst/>
          </a:prstGeom>
        </p:spPr>
      </p:pic>
      <p:pic>
        <p:nvPicPr>
          <p:cNvPr id="20" name="Picture 19"/>
          <p:cNvPicPr>
            <a:picLocks noChangeAspect="1"/>
          </p:cNvPicPr>
          <p:nvPr/>
        </p:nvPicPr>
        <p:blipFill>
          <a:blip r:embed="rId3"/>
          <a:stretch>
            <a:fillRect/>
          </a:stretch>
        </p:blipFill>
        <p:spPr>
          <a:xfrm>
            <a:off x="7447940" y="3066182"/>
            <a:ext cx="3876533" cy="3241203"/>
          </a:xfrm>
          <a:prstGeom prst="rect">
            <a:avLst/>
          </a:prstGeom>
        </p:spPr>
      </p:pic>
      <p:sp>
        <p:nvSpPr>
          <p:cNvPr id="21" name="Footer Placeholder 20"/>
          <p:cNvSpPr>
            <a:spLocks noGrp="1"/>
          </p:cNvSpPr>
          <p:nvPr>
            <p:ph type="ftr" sz="quarter" idx="11"/>
          </p:nvPr>
        </p:nvSpPr>
        <p:spPr>
          <a:xfrm>
            <a:off x="3336471" y="6408010"/>
            <a:ext cx="6068786" cy="365125"/>
          </a:xfrm>
        </p:spPr>
        <p:txBody>
          <a:bodyPr/>
          <a:lstStyle/>
          <a:p>
            <a:r>
              <a:rPr lang="en-NZ" sz="2000" b="1" i="1" dirty="0" smtClean="0">
                <a:solidFill>
                  <a:srgbClr val="00B050">
                    <a:alpha val="39000"/>
                  </a:srgbClr>
                </a:solidFill>
              </a:rPr>
              <a:t>TRAFFIC MANAGEMENT &amp; CONTROL Ltd</a:t>
            </a:r>
            <a:endParaRPr lang="en-NZ" sz="2000" b="1" i="1" dirty="0">
              <a:solidFill>
                <a:srgbClr val="00B050">
                  <a:alpha val="39000"/>
                </a:srgbClr>
              </a:solidFill>
            </a:endParaRPr>
          </a:p>
        </p:txBody>
      </p:sp>
      <p:sp>
        <p:nvSpPr>
          <p:cNvPr id="18" name="Curved Down Arrow 17"/>
          <p:cNvSpPr/>
          <p:nvPr/>
        </p:nvSpPr>
        <p:spPr>
          <a:xfrm>
            <a:off x="2628901" y="2360043"/>
            <a:ext cx="6886574" cy="80826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solidFill>
                <a:schemeClr val="tx1"/>
              </a:solidFill>
            </a:endParaRPr>
          </a:p>
        </p:txBody>
      </p:sp>
      <p:pic>
        <p:nvPicPr>
          <p:cNvPr id="22" name="Picture 21"/>
          <p:cNvPicPr>
            <a:picLocks noChangeAspect="1"/>
          </p:cNvPicPr>
          <p:nvPr/>
        </p:nvPicPr>
        <p:blipFill>
          <a:blip r:embed="rId4"/>
          <a:stretch>
            <a:fillRect/>
          </a:stretch>
        </p:blipFill>
        <p:spPr>
          <a:xfrm>
            <a:off x="10410825" y="307724"/>
            <a:ext cx="1530552" cy="1757948"/>
          </a:xfrm>
          <a:prstGeom prst="rect">
            <a:avLst/>
          </a:prstGeom>
        </p:spPr>
      </p:pic>
      <p:pic>
        <p:nvPicPr>
          <p:cNvPr id="23" name="Picture 22"/>
          <p:cNvPicPr>
            <a:picLocks noChangeAspect="1"/>
          </p:cNvPicPr>
          <p:nvPr/>
        </p:nvPicPr>
        <p:blipFill>
          <a:blip r:embed="rId5"/>
          <a:stretch>
            <a:fillRect/>
          </a:stretch>
        </p:blipFill>
        <p:spPr>
          <a:xfrm>
            <a:off x="1447802" y="6408010"/>
            <a:ext cx="1315709" cy="365125"/>
          </a:xfrm>
          <a:prstGeom prst="rect">
            <a:avLst/>
          </a:prstGeom>
        </p:spPr>
      </p:pic>
    </p:spTree>
    <p:extLst>
      <p:ext uri="{BB962C8B-B14F-4D97-AF65-F5344CB8AC3E}">
        <p14:creationId xmlns:p14="http://schemas.microsoft.com/office/powerpoint/2010/main" val="26265041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12409" y="725714"/>
            <a:ext cx="5444492" cy="5486399"/>
          </a:xfrm>
          <a:prstGeom prst="rect">
            <a:avLst/>
          </a:prstGeom>
        </p:spPr>
      </p:pic>
      <p:pic>
        <p:nvPicPr>
          <p:cNvPr id="6" name="Picture 5"/>
          <p:cNvPicPr>
            <a:picLocks noChangeAspect="1"/>
          </p:cNvPicPr>
          <p:nvPr/>
        </p:nvPicPr>
        <p:blipFill>
          <a:blip r:embed="rId3"/>
          <a:stretch>
            <a:fillRect/>
          </a:stretch>
        </p:blipFill>
        <p:spPr>
          <a:xfrm>
            <a:off x="5756901" y="834571"/>
            <a:ext cx="5855585" cy="5377542"/>
          </a:xfrm>
          <a:prstGeom prst="rect">
            <a:avLst/>
          </a:prstGeom>
        </p:spPr>
      </p:pic>
      <p:sp>
        <p:nvSpPr>
          <p:cNvPr id="7" name="Footer Placeholder 20"/>
          <p:cNvSpPr txBox="1">
            <a:spLocks/>
          </p:cNvSpPr>
          <p:nvPr/>
        </p:nvSpPr>
        <p:spPr>
          <a:xfrm>
            <a:off x="3677557" y="6395607"/>
            <a:ext cx="606878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NZ" sz="2000" b="1" i="1" dirty="0" smtClean="0">
                <a:solidFill>
                  <a:srgbClr val="00B050">
                    <a:alpha val="39000"/>
                  </a:srgbClr>
                </a:solidFill>
              </a:rPr>
              <a:t>TRAFFIC MANAGEMENT &amp; CONTROL Ltd</a:t>
            </a:r>
            <a:endParaRPr lang="en-NZ" sz="2000" b="1" i="1" dirty="0">
              <a:solidFill>
                <a:srgbClr val="00B050">
                  <a:alpha val="39000"/>
                </a:srgbClr>
              </a:solidFill>
            </a:endParaRPr>
          </a:p>
        </p:txBody>
      </p:sp>
      <p:pic>
        <p:nvPicPr>
          <p:cNvPr id="8" name="Picture 7"/>
          <p:cNvPicPr>
            <a:picLocks noChangeAspect="1"/>
          </p:cNvPicPr>
          <p:nvPr/>
        </p:nvPicPr>
        <p:blipFill>
          <a:blip r:embed="rId4"/>
          <a:stretch>
            <a:fillRect/>
          </a:stretch>
        </p:blipFill>
        <p:spPr>
          <a:xfrm>
            <a:off x="861610" y="6373883"/>
            <a:ext cx="1315709" cy="365125"/>
          </a:xfrm>
          <a:prstGeom prst="rect">
            <a:avLst/>
          </a:prstGeom>
        </p:spPr>
      </p:pic>
      <p:sp>
        <p:nvSpPr>
          <p:cNvPr id="10" name="Subtitle 2"/>
          <p:cNvSpPr txBox="1">
            <a:spLocks/>
          </p:cNvSpPr>
          <p:nvPr/>
        </p:nvSpPr>
        <p:spPr>
          <a:xfrm>
            <a:off x="726169" y="169838"/>
            <a:ext cx="9772650" cy="19516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NZ" sz="3500" b="1" dirty="0" smtClean="0">
                <a:solidFill>
                  <a:srgbClr val="00B050"/>
                </a:solidFill>
              </a:rPr>
              <a:t>On-Site Record - Paper Form</a:t>
            </a:r>
            <a:endParaRPr lang="en-NZ" sz="3500" b="1" dirty="0" smtClean="0"/>
          </a:p>
          <a:p>
            <a:pPr algn="ctr"/>
            <a:endParaRPr lang="en-NZ" sz="3500" b="1" dirty="0" smtClean="0">
              <a:solidFill>
                <a:srgbClr val="00B050"/>
              </a:solidFill>
            </a:endParaRPr>
          </a:p>
          <a:p>
            <a:pPr algn="ctr"/>
            <a:r>
              <a:rPr lang="en-NZ" sz="3500" dirty="0" smtClean="0"/>
              <a:t> </a:t>
            </a:r>
            <a:endParaRPr lang="en-NZ" sz="3500" dirty="0"/>
          </a:p>
        </p:txBody>
      </p:sp>
    </p:spTree>
    <p:extLst>
      <p:ext uri="{BB962C8B-B14F-4D97-AF65-F5344CB8AC3E}">
        <p14:creationId xmlns:p14="http://schemas.microsoft.com/office/powerpoint/2010/main" val="2275014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419100" y="3533775"/>
            <a:ext cx="11449049" cy="2733675"/>
          </a:xfrm>
          <a:ln w="15875">
            <a:solidFill>
              <a:srgbClr val="00B050"/>
            </a:solidFill>
          </a:ln>
        </p:spPr>
        <p:txBody>
          <a:bodyPr>
            <a:noAutofit/>
          </a:bodyPr>
          <a:lstStyle/>
          <a:p>
            <a:pPr marL="0" indent="0" algn="ctr">
              <a:buNone/>
            </a:pPr>
            <a:r>
              <a:rPr lang="en-NZ" sz="3100" dirty="0" smtClean="0"/>
              <a:t>Created </a:t>
            </a:r>
            <a:r>
              <a:rPr lang="en-NZ" sz="3100" dirty="0"/>
              <a:t>for smart phones to enable contractors to keep track of their temporary traffic management </a:t>
            </a:r>
            <a:r>
              <a:rPr lang="en-NZ" sz="3100" dirty="0" smtClean="0"/>
              <a:t>On-Site Record. </a:t>
            </a:r>
          </a:p>
          <a:p>
            <a:pPr marL="0" indent="0" algn="ctr">
              <a:buNone/>
            </a:pPr>
            <a:endParaRPr lang="en-NZ" sz="1500" dirty="0" smtClean="0"/>
          </a:p>
          <a:p>
            <a:pPr marL="0" indent="0" algn="ctr">
              <a:buNone/>
            </a:pPr>
            <a:r>
              <a:rPr lang="en-NZ" sz="3100" dirty="0" smtClean="0">
                <a:solidFill>
                  <a:srgbClr val="FF0000"/>
                </a:solidFill>
              </a:rPr>
              <a:t>Using something that already exists in the modern day pocket and using its capabilities to streamline our daily requirements as a qualified TC/STMS.  </a:t>
            </a:r>
          </a:p>
          <a:p>
            <a:pPr marL="0" indent="0" algn="ctr">
              <a:buNone/>
            </a:pPr>
            <a:r>
              <a:rPr lang="en-NZ" sz="3500" dirty="0" smtClean="0"/>
              <a:t/>
            </a:r>
            <a:br>
              <a:rPr lang="en-NZ" sz="3500" dirty="0" smtClean="0"/>
            </a:br>
            <a:endParaRPr lang="en-NZ" sz="3500" dirty="0"/>
          </a:p>
        </p:txBody>
      </p:sp>
      <p:sp>
        <p:nvSpPr>
          <p:cNvPr id="5" name="Subtitle 2"/>
          <p:cNvSpPr txBox="1">
            <a:spLocks/>
          </p:cNvSpPr>
          <p:nvPr/>
        </p:nvSpPr>
        <p:spPr>
          <a:xfrm>
            <a:off x="419100" y="267420"/>
            <a:ext cx="11449049" cy="3266356"/>
          </a:xfrm>
          <a:prstGeom prst="rect">
            <a:avLst/>
          </a:prstGeom>
          <a:ln w="22225">
            <a:solidFill>
              <a:srgbClr val="00B050"/>
            </a:solidFill>
          </a:ln>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NZ" sz="20000" dirty="0" smtClean="0">
                <a:solidFill>
                  <a:srgbClr val="00B050"/>
                </a:solidFill>
              </a:rPr>
              <a:t>Electronic alternative that mirrors the CoPTTM On-Site Record </a:t>
            </a:r>
          </a:p>
          <a:p>
            <a:pPr algn="l"/>
            <a:endParaRPr lang="en-NZ" sz="1200" b="1" dirty="0" smtClean="0">
              <a:solidFill>
                <a:srgbClr val="00B050"/>
              </a:solidFill>
            </a:endParaRPr>
          </a:p>
          <a:p>
            <a:pPr lvl="1" algn="l">
              <a:lnSpc>
                <a:spcPct val="120000"/>
              </a:lnSpc>
            </a:pPr>
            <a:r>
              <a:rPr lang="en-NZ" sz="9600" b="1" dirty="0" smtClean="0">
                <a:solidFill>
                  <a:schemeClr val="tx1">
                    <a:lumMod val="50000"/>
                    <a:lumOff val="50000"/>
                  </a:schemeClr>
                </a:solidFill>
              </a:rPr>
              <a:t>- Windows</a:t>
            </a:r>
            <a:r>
              <a:rPr lang="en-NZ" sz="9600" dirty="0" smtClean="0">
                <a:solidFill>
                  <a:schemeClr val="tx1">
                    <a:lumMod val="50000"/>
                    <a:lumOff val="50000"/>
                  </a:schemeClr>
                </a:solidFill>
              </a:rPr>
              <a:t> APP (finished)</a:t>
            </a:r>
          </a:p>
          <a:p>
            <a:pPr lvl="1" algn="l">
              <a:lnSpc>
                <a:spcPct val="120000"/>
              </a:lnSpc>
            </a:pPr>
            <a:r>
              <a:rPr lang="en-NZ" sz="8000" dirty="0" smtClean="0">
                <a:solidFill>
                  <a:schemeClr val="tx1">
                    <a:lumMod val="50000"/>
                    <a:lumOff val="50000"/>
                  </a:schemeClr>
                </a:solidFill>
              </a:rPr>
              <a:t>(Plus a small update released in 2 weeks to reflect new changes of the site hand over NZTA have made)</a:t>
            </a:r>
          </a:p>
          <a:p>
            <a:pPr lvl="1" algn="l">
              <a:lnSpc>
                <a:spcPct val="120000"/>
              </a:lnSpc>
            </a:pPr>
            <a:r>
              <a:rPr lang="en-NZ" sz="9600" b="1" dirty="0" smtClean="0">
                <a:solidFill>
                  <a:schemeClr val="tx1">
                    <a:lumMod val="50000"/>
                    <a:lumOff val="50000"/>
                  </a:schemeClr>
                </a:solidFill>
              </a:rPr>
              <a:t>- Apple</a:t>
            </a:r>
            <a:r>
              <a:rPr lang="en-NZ" sz="9600" dirty="0" smtClean="0">
                <a:solidFill>
                  <a:schemeClr val="tx1">
                    <a:lumMod val="50000"/>
                    <a:lumOff val="50000"/>
                  </a:schemeClr>
                </a:solidFill>
              </a:rPr>
              <a:t> APP (75% complete, released August 2015)</a:t>
            </a:r>
          </a:p>
          <a:p>
            <a:pPr lvl="1" algn="l">
              <a:lnSpc>
                <a:spcPct val="120000"/>
              </a:lnSpc>
            </a:pPr>
            <a:r>
              <a:rPr lang="en-NZ" sz="9600" b="1" dirty="0" smtClean="0">
                <a:solidFill>
                  <a:schemeClr val="tx1">
                    <a:lumMod val="50000"/>
                    <a:lumOff val="50000"/>
                  </a:schemeClr>
                </a:solidFill>
              </a:rPr>
              <a:t>- Android</a:t>
            </a:r>
            <a:r>
              <a:rPr lang="en-NZ" sz="9600" dirty="0" smtClean="0">
                <a:solidFill>
                  <a:schemeClr val="tx1">
                    <a:lumMod val="50000"/>
                    <a:lumOff val="50000"/>
                  </a:schemeClr>
                </a:solidFill>
              </a:rPr>
              <a:t> APP (released September 2015)</a:t>
            </a:r>
          </a:p>
          <a:p>
            <a:pPr algn="l"/>
            <a:r>
              <a:rPr lang="en-NZ" dirty="0" smtClean="0"/>
              <a:t> </a:t>
            </a:r>
            <a:endParaRPr lang="en-NZ" dirty="0"/>
          </a:p>
        </p:txBody>
      </p:sp>
      <p:pic>
        <p:nvPicPr>
          <p:cNvPr id="6" name="Picture 5"/>
          <p:cNvPicPr>
            <a:picLocks noChangeAspect="1"/>
          </p:cNvPicPr>
          <p:nvPr/>
        </p:nvPicPr>
        <p:blipFill>
          <a:blip r:embed="rId3"/>
          <a:stretch>
            <a:fillRect/>
          </a:stretch>
        </p:blipFill>
        <p:spPr>
          <a:xfrm>
            <a:off x="10345318" y="569159"/>
            <a:ext cx="1056107" cy="1179057"/>
          </a:xfrm>
          <a:prstGeom prst="rect">
            <a:avLst/>
          </a:prstGeom>
        </p:spPr>
      </p:pic>
      <p:sp>
        <p:nvSpPr>
          <p:cNvPr id="8" name="Footer Placeholder 20"/>
          <p:cNvSpPr>
            <a:spLocks noGrp="1"/>
          </p:cNvSpPr>
          <p:nvPr>
            <p:ph type="ftr" sz="quarter" idx="11"/>
          </p:nvPr>
        </p:nvSpPr>
        <p:spPr>
          <a:xfrm>
            <a:off x="3336471" y="6429734"/>
            <a:ext cx="6068786" cy="365125"/>
          </a:xfrm>
        </p:spPr>
        <p:txBody>
          <a:bodyPr/>
          <a:lstStyle/>
          <a:p>
            <a:r>
              <a:rPr lang="en-NZ" sz="2000" b="1" i="1" dirty="0" smtClean="0">
                <a:solidFill>
                  <a:srgbClr val="00B050">
                    <a:alpha val="39000"/>
                  </a:srgbClr>
                </a:solidFill>
              </a:rPr>
              <a:t>TRAFFIC MANAGEMENT &amp; CONTROL Ltd</a:t>
            </a:r>
            <a:endParaRPr lang="en-NZ" sz="2000" b="1" i="1" dirty="0">
              <a:solidFill>
                <a:srgbClr val="00B050">
                  <a:alpha val="39000"/>
                </a:srgbClr>
              </a:solidFill>
            </a:endParaRPr>
          </a:p>
        </p:txBody>
      </p:sp>
      <p:pic>
        <p:nvPicPr>
          <p:cNvPr id="9" name="Picture 8"/>
          <p:cNvPicPr>
            <a:picLocks noChangeAspect="1"/>
          </p:cNvPicPr>
          <p:nvPr/>
        </p:nvPicPr>
        <p:blipFill>
          <a:blip r:embed="rId4"/>
          <a:stretch>
            <a:fillRect/>
          </a:stretch>
        </p:blipFill>
        <p:spPr>
          <a:xfrm>
            <a:off x="520524" y="6408010"/>
            <a:ext cx="1315709" cy="365125"/>
          </a:xfrm>
          <a:prstGeom prst="rect">
            <a:avLst/>
          </a:prstGeom>
        </p:spPr>
      </p:pic>
    </p:spTree>
    <p:extLst>
      <p:ext uri="{BB962C8B-B14F-4D97-AF65-F5344CB8AC3E}">
        <p14:creationId xmlns:p14="http://schemas.microsoft.com/office/powerpoint/2010/main" val="19419155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367" y="275832"/>
            <a:ext cx="9583508" cy="1127841"/>
          </a:xfrm>
        </p:spPr>
        <p:txBody>
          <a:bodyPr>
            <a:normAutofit/>
          </a:bodyPr>
          <a:lstStyle/>
          <a:p>
            <a:pPr algn="ctr"/>
            <a:r>
              <a:rPr lang="en-NZ" sz="5800" b="1" dirty="0" smtClean="0">
                <a:solidFill>
                  <a:srgbClr val="00B050"/>
                </a:solidFill>
              </a:rPr>
              <a:t>Using the OSR App – Example </a:t>
            </a:r>
            <a:endParaRPr lang="en-NZ" sz="5800" b="1" dirty="0">
              <a:solidFill>
                <a:srgbClr val="00B050"/>
              </a:solidFill>
            </a:endParaRPr>
          </a:p>
        </p:txBody>
      </p:sp>
      <p:sp>
        <p:nvSpPr>
          <p:cNvPr id="5" name="Footer Placeholder 20"/>
          <p:cNvSpPr>
            <a:spLocks noGrp="1"/>
          </p:cNvSpPr>
          <p:nvPr>
            <p:ph type="ftr" sz="quarter" idx="11"/>
          </p:nvPr>
        </p:nvSpPr>
        <p:spPr>
          <a:xfrm>
            <a:off x="3018042" y="6487608"/>
            <a:ext cx="6068786" cy="365125"/>
          </a:xfrm>
        </p:spPr>
        <p:txBody>
          <a:bodyPr/>
          <a:lstStyle/>
          <a:p>
            <a:r>
              <a:rPr lang="en-NZ" sz="2000" b="1" i="1" dirty="0" smtClean="0">
                <a:solidFill>
                  <a:srgbClr val="00B050">
                    <a:alpha val="39000"/>
                  </a:srgbClr>
                </a:solidFill>
              </a:rPr>
              <a:t>TRAFFIC MANAGEMENT &amp; CONTROL Ltd</a:t>
            </a:r>
            <a:endParaRPr lang="en-NZ" sz="2000" b="1" i="1" dirty="0">
              <a:solidFill>
                <a:srgbClr val="00B050">
                  <a:alpha val="39000"/>
                </a:srgbClr>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037" y="2239337"/>
            <a:ext cx="2641064" cy="4201593"/>
          </a:xfrm>
          <a:prstGeom prst="rect">
            <a:avLst/>
          </a:prstGeom>
          <a:ln w="19050">
            <a:solidFill>
              <a:schemeClr val="tx1"/>
            </a:solidFill>
          </a:ln>
        </p:spPr>
      </p:pic>
      <p:sp>
        <p:nvSpPr>
          <p:cNvPr id="12" name="Right Arrow 11"/>
          <p:cNvSpPr/>
          <p:nvPr/>
        </p:nvSpPr>
        <p:spPr>
          <a:xfrm>
            <a:off x="2870482" y="3552825"/>
            <a:ext cx="273943" cy="49652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p>
        </p:txBody>
      </p:sp>
      <p:sp>
        <p:nvSpPr>
          <p:cNvPr id="13" name="Right Arrow 12"/>
          <p:cNvSpPr/>
          <p:nvPr/>
        </p:nvSpPr>
        <p:spPr>
          <a:xfrm>
            <a:off x="5851721" y="3552824"/>
            <a:ext cx="273943" cy="49652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p>
        </p:txBody>
      </p:sp>
      <p:sp>
        <p:nvSpPr>
          <p:cNvPr id="14" name="Right Arrow 13"/>
          <p:cNvSpPr/>
          <p:nvPr/>
        </p:nvSpPr>
        <p:spPr>
          <a:xfrm>
            <a:off x="8745449" y="3552824"/>
            <a:ext cx="273943" cy="49652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86828" y="2259259"/>
            <a:ext cx="2508763" cy="4181272"/>
          </a:xfrm>
          <a:prstGeom prst="rect">
            <a:avLst/>
          </a:prstGeom>
          <a:ln w="19050">
            <a:solidFill>
              <a:schemeClr val="tx1"/>
            </a:solidFill>
          </a:ln>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11861" y="2259259"/>
            <a:ext cx="2587506" cy="4181272"/>
          </a:xfrm>
          <a:prstGeom prst="rect">
            <a:avLst/>
          </a:prstGeom>
          <a:ln w="19050">
            <a:solidFill>
              <a:schemeClr val="tx1"/>
            </a:solidFill>
          </a:ln>
        </p:spPr>
      </p:pic>
      <p:sp>
        <p:nvSpPr>
          <p:cNvPr id="17" name="Rectangle 16"/>
          <p:cNvSpPr/>
          <p:nvPr/>
        </p:nvSpPr>
        <p:spPr>
          <a:xfrm>
            <a:off x="6170163" y="1763512"/>
            <a:ext cx="2530172" cy="422923"/>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dirty="0" smtClean="0">
                <a:solidFill>
                  <a:schemeClr val="tx1"/>
                </a:solidFill>
              </a:rPr>
              <a:t>On site </a:t>
            </a:r>
            <a:endParaRPr lang="en-NZ" dirty="0">
              <a:solidFill>
                <a:schemeClr val="tx1"/>
              </a:solidFill>
            </a:endParaRPr>
          </a:p>
        </p:txBody>
      </p:sp>
      <p:sp>
        <p:nvSpPr>
          <p:cNvPr id="18" name="Rectangle 17"/>
          <p:cNvSpPr/>
          <p:nvPr/>
        </p:nvSpPr>
        <p:spPr>
          <a:xfrm>
            <a:off x="189037" y="1763513"/>
            <a:ext cx="2652028" cy="403000"/>
          </a:xfrm>
          <a:prstGeom prst="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dirty="0" smtClean="0"/>
              <a:t>User Settings </a:t>
            </a:r>
            <a:endParaRPr lang="en-NZ" dirty="0"/>
          </a:p>
        </p:txBody>
      </p:sp>
      <p:sp>
        <p:nvSpPr>
          <p:cNvPr id="19" name="Rectangle 18"/>
          <p:cNvSpPr/>
          <p:nvPr/>
        </p:nvSpPr>
        <p:spPr>
          <a:xfrm>
            <a:off x="3211861" y="1763512"/>
            <a:ext cx="2587506" cy="403001"/>
          </a:xfrm>
          <a:prstGeom prst="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b="1" dirty="0" smtClean="0">
                <a:solidFill>
                  <a:schemeClr val="bg1"/>
                </a:solidFill>
              </a:rPr>
              <a:t>Site list (active sites)</a:t>
            </a:r>
            <a:endParaRPr lang="en-NZ" b="1" dirty="0">
              <a:solidFill>
                <a:schemeClr val="bg1"/>
              </a:solidFill>
            </a:endParaRPr>
          </a:p>
        </p:txBody>
      </p:sp>
      <p:sp>
        <p:nvSpPr>
          <p:cNvPr id="20" name="Rectangle 19"/>
          <p:cNvSpPr/>
          <p:nvPr/>
        </p:nvSpPr>
        <p:spPr>
          <a:xfrm>
            <a:off x="9086828" y="1763512"/>
            <a:ext cx="2508763" cy="403001"/>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dirty="0" smtClean="0">
                <a:solidFill>
                  <a:schemeClr val="tx1"/>
                </a:solidFill>
              </a:rPr>
              <a:t>Creating a new site</a:t>
            </a:r>
            <a:endParaRPr lang="en-NZ" dirty="0">
              <a:solidFill>
                <a:schemeClr val="tx1"/>
              </a:solidFill>
            </a:endParaRPr>
          </a:p>
        </p:txBody>
      </p:sp>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62675" y="2246903"/>
            <a:ext cx="2537660" cy="4187776"/>
          </a:xfrm>
          <a:prstGeom prst="rect">
            <a:avLst/>
          </a:prstGeom>
        </p:spPr>
      </p:pic>
      <p:pic>
        <p:nvPicPr>
          <p:cNvPr id="23" name="Picture 22"/>
          <p:cNvPicPr>
            <a:picLocks noChangeAspect="1"/>
          </p:cNvPicPr>
          <p:nvPr/>
        </p:nvPicPr>
        <p:blipFill>
          <a:blip r:embed="rId6"/>
          <a:stretch>
            <a:fillRect/>
          </a:stretch>
        </p:blipFill>
        <p:spPr>
          <a:xfrm>
            <a:off x="10612491" y="274513"/>
            <a:ext cx="983100" cy="1129160"/>
          </a:xfrm>
          <a:prstGeom prst="rect">
            <a:avLst/>
          </a:prstGeom>
        </p:spPr>
      </p:pic>
    </p:spTree>
    <p:extLst>
      <p:ext uri="{BB962C8B-B14F-4D97-AF65-F5344CB8AC3E}">
        <p14:creationId xmlns:p14="http://schemas.microsoft.com/office/powerpoint/2010/main" val="40560814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0"/>
          <p:cNvSpPr>
            <a:spLocks noGrp="1"/>
          </p:cNvSpPr>
          <p:nvPr>
            <p:ph type="ftr" sz="quarter" idx="11"/>
          </p:nvPr>
        </p:nvSpPr>
        <p:spPr>
          <a:xfrm>
            <a:off x="3063004" y="6458548"/>
            <a:ext cx="6068786" cy="365125"/>
          </a:xfrm>
        </p:spPr>
        <p:txBody>
          <a:bodyPr/>
          <a:lstStyle/>
          <a:p>
            <a:r>
              <a:rPr lang="en-NZ" sz="2000" b="1" i="1" dirty="0" smtClean="0">
                <a:solidFill>
                  <a:srgbClr val="00B050">
                    <a:alpha val="39000"/>
                  </a:srgbClr>
                </a:solidFill>
              </a:rPr>
              <a:t>TRAFFIC MANAGEMENT &amp; CONTROL Ltd</a:t>
            </a:r>
            <a:endParaRPr lang="en-NZ" sz="2000" b="1" i="1" dirty="0">
              <a:solidFill>
                <a:srgbClr val="00B050">
                  <a:alpha val="39000"/>
                </a:srgbClr>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6064" y="2221969"/>
            <a:ext cx="2476449" cy="4186041"/>
          </a:xfrm>
          <a:prstGeom prst="rect">
            <a:avLst/>
          </a:prstGeom>
          <a:ln w="19050">
            <a:solidFill>
              <a:schemeClr val="tx1"/>
            </a:solidFill>
          </a:ln>
        </p:spPr>
      </p:pic>
      <p:sp>
        <p:nvSpPr>
          <p:cNvPr id="12" name="Right Arrow 11"/>
          <p:cNvSpPr/>
          <p:nvPr/>
        </p:nvSpPr>
        <p:spPr>
          <a:xfrm>
            <a:off x="229542" y="3457574"/>
            <a:ext cx="273943" cy="49652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470" y="2221969"/>
            <a:ext cx="2628967" cy="4186041"/>
          </a:xfrm>
          <a:prstGeom prst="rect">
            <a:avLst/>
          </a:prstGeom>
          <a:ln w="19050">
            <a:solidFill>
              <a:schemeClr val="tx1"/>
            </a:solidFill>
          </a:ln>
        </p:spPr>
      </p:pic>
      <p:sp>
        <p:nvSpPr>
          <p:cNvPr id="14" name="Right Arrow 13"/>
          <p:cNvSpPr/>
          <p:nvPr/>
        </p:nvSpPr>
        <p:spPr>
          <a:xfrm>
            <a:off x="3301570" y="3457574"/>
            <a:ext cx="273943" cy="49652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p>
        </p:txBody>
      </p:sp>
      <p:pic>
        <p:nvPicPr>
          <p:cNvPr id="15" name="Picture 14"/>
          <p:cNvPicPr>
            <a:picLocks noChangeAspect="1"/>
          </p:cNvPicPr>
          <p:nvPr/>
        </p:nvPicPr>
        <p:blipFill>
          <a:blip r:embed="rId4"/>
          <a:stretch>
            <a:fillRect/>
          </a:stretch>
        </p:blipFill>
        <p:spPr>
          <a:xfrm>
            <a:off x="6515140" y="2220596"/>
            <a:ext cx="2707024" cy="4186041"/>
          </a:xfrm>
          <a:prstGeom prst="rect">
            <a:avLst/>
          </a:prstGeom>
          <a:ln w="19050">
            <a:solidFill>
              <a:schemeClr val="tx1"/>
            </a:solidFill>
          </a:ln>
        </p:spPr>
      </p:pic>
      <p:sp>
        <p:nvSpPr>
          <p:cNvPr id="16" name="Right Arrow 15"/>
          <p:cNvSpPr/>
          <p:nvPr/>
        </p:nvSpPr>
        <p:spPr>
          <a:xfrm>
            <a:off x="6185944" y="3457575"/>
            <a:ext cx="273943" cy="49652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p>
        </p:txBody>
      </p:sp>
      <p:sp>
        <p:nvSpPr>
          <p:cNvPr id="17" name="Right Arrow 16"/>
          <p:cNvSpPr/>
          <p:nvPr/>
        </p:nvSpPr>
        <p:spPr>
          <a:xfrm>
            <a:off x="9257244" y="3552825"/>
            <a:ext cx="273943" cy="49652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p>
        </p:txBody>
      </p:sp>
      <p:pic>
        <p:nvPicPr>
          <p:cNvPr id="19" name="Picture 18"/>
          <p:cNvPicPr>
            <a:picLocks noChangeAspect="1"/>
          </p:cNvPicPr>
          <p:nvPr/>
        </p:nvPicPr>
        <p:blipFill>
          <a:blip r:embed="rId5"/>
          <a:stretch>
            <a:fillRect/>
          </a:stretch>
        </p:blipFill>
        <p:spPr>
          <a:xfrm>
            <a:off x="9587717" y="2221969"/>
            <a:ext cx="2323076" cy="4186041"/>
          </a:xfrm>
          <a:prstGeom prst="rect">
            <a:avLst/>
          </a:prstGeom>
          <a:ln w="19050">
            <a:solidFill>
              <a:schemeClr val="tx1"/>
            </a:solidFill>
          </a:ln>
        </p:spPr>
      </p:pic>
      <p:sp>
        <p:nvSpPr>
          <p:cNvPr id="20" name="Title 19"/>
          <p:cNvSpPr>
            <a:spLocks noGrp="1"/>
          </p:cNvSpPr>
          <p:nvPr>
            <p:ph type="title"/>
          </p:nvPr>
        </p:nvSpPr>
        <p:spPr>
          <a:xfrm>
            <a:off x="604469" y="1726930"/>
            <a:ext cx="2628967" cy="366450"/>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1800" dirty="0" smtClean="0">
                <a:solidFill>
                  <a:schemeClr val="tx1"/>
                </a:solidFill>
              </a:rPr>
              <a:t>Monitoring (site checks)</a:t>
            </a:r>
            <a:endParaRPr lang="en-NZ" sz="1800" dirty="0">
              <a:solidFill>
                <a:schemeClr val="tx1"/>
              </a:solidFill>
            </a:endParaRPr>
          </a:p>
        </p:txBody>
      </p:sp>
      <p:sp>
        <p:nvSpPr>
          <p:cNvPr id="21" name="Title 19"/>
          <p:cNvSpPr txBox="1">
            <a:spLocks/>
          </p:cNvSpPr>
          <p:nvPr/>
        </p:nvSpPr>
        <p:spPr>
          <a:xfrm>
            <a:off x="3636064" y="1726930"/>
            <a:ext cx="2506384" cy="366450"/>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NZ" sz="1800" dirty="0" smtClean="0">
                <a:solidFill>
                  <a:schemeClr val="tx1"/>
                </a:solidFill>
              </a:rPr>
              <a:t>TSL recorded </a:t>
            </a:r>
            <a:endParaRPr lang="en-NZ" sz="1800" dirty="0">
              <a:solidFill>
                <a:schemeClr val="tx1"/>
              </a:solidFill>
            </a:endParaRPr>
          </a:p>
        </p:txBody>
      </p:sp>
      <p:sp>
        <p:nvSpPr>
          <p:cNvPr id="22" name="Title 19"/>
          <p:cNvSpPr txBox="1">
            <a:spLocks/>
          </p:cNvSpPr>
          <p:nvPr/>
        </p:nvSpPr>
        <p:spPr>
          <a:xfrm>
            <a:off x="6508001" y="1719524"/>
            <a:ext cx="2714163" cy="373856"/>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NZ" sz="1800" dirty="0" smtClean="0">
                <a:solidFill>
                  <a:schemeClr val="tx1"/>
                </a:solidFill>
              </a:rPr>
              <a:t>Site Pictures attached</a:t>
            </a:r>
            <a:endParaRPr lang="en-NZ" sz="1800" dirty="0">
              <a:solidFill>
                <a:schemeClr val="tx1"/>
              </a:solidFill>
            </a:endParaRPr>
          </a:p>
        </p:txBody>
      </p:sp>
      <p:sp>
        <p:nvSpPr>
          <p:cNvPr id="23" name="Title 19"/>
          <p:cNvSpPr txBox="1">
            <a:spLocks/>
          </p:cNvSpPr>
          <p:nvPr/>
        </p:nvSpPr>
        <p:spPr>
          <a:xfrm>
            <a:off x="9587717" y="1726930"/>
            <a:ext cx="2323076" cy="366450"/>
          </a:xfrm>
          <a:prstGeom prst="rect">
            <a:avLst/>
          </a:prstGeom>
          <a:solidFill>
            <a:schemeClr val="accent2">
              <a:lumMod val="40000"/>
              <a:lumOff val="60000"/>
            </a:schemeClr>
          </a:solidFill>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NZ" sz="1800" dirty="0" smtClean="0">
                <a:solidFill>
                  <a:schemeClr val="tx1"/>
                </a:solidFill>
              </a:rPr>
              <a:t>GPS records location</a:t>
            </a:r>
            <a:endParaRPr lang="en-NZ" sz="1800" dirty="0">
              <a:solidFill>
                <a:schemeClr val="tx1"/>
              </a:solidFill>
            </a:endParaRPr>
          </a:p>
        </p:txBody>
      </p:sp>
      <p:sp>
        <p:nvSpPr>
          <p:cNvPr id="24" name="Title 1"/>
          <p:cNvSpPr txBox="1">
            <a:spLocks/>
          </p:cNvSpPr>
          <p:nvPr/>
        </p:nvSpPr>
        <p:spPr>
          <a:xfrm>
            <a:off x="823544" y="167957"/>
            <a:ext cx="967300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NZ" sz="5800" b="1" dirty="0" smtClean="0">
                <a:solidFill>
                  <a:srgbClr val="00B050"/>
                </a:solidFill>
              </a:rPr>
              <a:t>Using the OSR App – example </a:t>
            </a:r>
            <a:endParaRPr lang="en-NZ" sz="5800" b="1" dirty="0">
              <a:solidFill>
                <a:srgbClr val="00B050"/>
              </a:solidFill>
            </a:endParaRPr>
          </a:p>
        </p:txBody>
      </p:sp>
      <p:pic>
        <p:nvPicPr>
          <p:cNvPr id="25" name="Picture 24"/>
          <p:cNvPicPr>
            <a:picLocks noChangeAspect="1"/>
          </p:cNvPicPr>
          <p:nvPr/>
        </p:nvPicPr>
        <p:blipFill>
          <a:blip r:embed="rId6"/>
          <a:stretch>
            <a:fillRect/>
          </a:stretch>
        </p:blipFill>
        <p:spPr>
          <a:xfrm>
            <a:off x="10712363" y="345203"/>
            <a:ext cx="927187" cy="1064941"/>
          </a:xfrm>
          <a:prstGeom prst="rect">
            <a:avLst/>
          </a:prstGeom>
        </p:spPr>
      </p:pic>
    </p:spTree>
    <p:extLst>
      <p:ext uri="{BB962C8B-B14F-4D97-AF65-F5344CB8AC3E}">
        <p14:creationId xmlns:p14="http://schemas.microsoft.com/office/powerpoint/2010/main" val="6553724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5505450" y="990599"/>
            <a:ext cx="6296025" cy="5365751"/>
          </a:xfrm>
          <a:prstGeom prst="rect">
            <a:avLst/>
          </a:prstGeom>
        </p:spPr>
      </p:pic>
      <p:sp>
        <p:nvSpPr>
          <p:cNvPr id="2" name="Title 1"/>
          <p:cNvSpPr>
            <a:spLocks noGrp="1"/>
          </p:cNvSpPr>
          <p:nvPr>
            <p:ph type="title"/>
          </p:nvPr>
        </p:nvSpPr>
        <p:spPr>
          <a:xfrm>
            <a:off x="390525" y="311151"/>
            <a:ext cx="5010150" cy="6045199"/>
          </a:xfrm>
          <a:solidFill>
            <a:schemeClr val="accent2">
              <a:lumMod val="20000"/>
              <a:lumOff val="80000"/>
            </a:schemeClr>
          </a:solidFill>
          <a:ln w="28575">
            <a:solidFill>
              <a:schemeClr val="accent2">
                <a:lumMod val="60000"/>
                <a:lumOff val="40000"/>
              </a:schemeClr>
            </a:solidFill>
          </a:ln>
        </p:spPr>
        <p:txBody>
          <a:bodyPr>
            <a:normAutofit/>
          </a:bodyPr>
          <a:lstStyle/>
          <a:p>
            <a:r>
              <a:rPr lang="en-NZ" sz="3500" b="1" dirty="0" smtClean="0">
                <a:solidFill>
                  <a:srgbClr val="00B050"/>
                </a:solidFill>
              </a:rPr>
              <a:t>APP sends the OSR report to your designated email address. </a:t>
            </a:r>
            <a:r>
              <a:rPr lang="en-NZ" sz="2500" b="1" dirty="0" smtClean="0"/>
              <a:t/>
            </a:r>
            <a:br>
              <a:rPr lang="en-NZ" sz="2500" b="1" dirty="0" smtClean="0"/>
            </a:br>
            <a:r>
              <a:rPr lang="en-NZ" sz="2500" b="1" dirty="0" smtClean="0"/>
              <a:t/>
            </a:r>
            <a:br>
              <a:rPr lang="en-NZ" sz="2500" b="1" dirty="0" smtClean="0"/>
            </a:br>
            <a:r>
              <a:rPr lang="en-NZ" sz="2500" dirty="0"/>
              <a:t>T</a:t>
            </a:r>
            <a:r>
              <a:rPr lang="en-NZ" sz="2500" dirty="0" smtClean="0"/>
              <a:t>his could also be a forwarder that links in all your staff or even your RCA/Engineer if requested.</a:t>
            </a:r>
            <a:br>
              <a:rPr lang="en-NZ" sz="2500" dirty="0" smtClean="0"/>
            </a:br>
            <a:r>
              <a:rPr lang="en-NZ" sz="2500" dirty="0" smtClean="0"/>
              <a:t> </a:t>
            </a:r>
            <a:br>
              <a:rPr lang="en-NZ" sz="2500" dirty="0" smtClean="0"/>
            </a:br>
            <a:r>
              <a:rPr lang="en-NZ" sz="2500" dirty="0" smtClean="0"/>
              <a:t>Note dates &amp; times are automatically generated at the time of each site check from your phone, reducing some fields that would have been filled in on the paper form. </a:t>
            </a:r>
            <a:br>
              <a:rPr lang="en-NZ" sz="2500" dirty="0" smtClean="0"/>
            </a:br>
            <a:r>
              <a:rPr lang="en-NZ" sz="2500" dirty="0"/>
              <a:t/>
            </a:r>
            <a:br>
              <a:rPr lang="en-NZ" sz="2500" dirty="0"/>
            </a:br>
            <a:r>
              <a:rPr lang="en-NZ" sz="2500" dirty="0" smtClean="0"/>
              <a:t>Checks can’t be undone/changed to ensure credible &amp; accurate records.</a:t>
            </a:r>
            <a:endParaRPr lang="en-NZ" sz="2500" dirty="0"/>
          </a:p>
        </p:txBody>
      </p:sp>
      <p:sp>
        <p:nvSpPr>
          <p:cNvPr id="10" name="Footer Placeholder 20"/>
          <p:cNvSpPr>
            <a:spLocks noGrp="1"/>
          </p:cNvSpPr>
          <p:nvPr>
            <p:ph type="ftr" sz="quarter" idx="11"/>
          </p:nvPr>
        </p:nvSpPr>
        <p:spPr>
          <a:xfrm>
            <a:off x="3336471" y="6408010"/>
            <a:ext cx="6068786" cy="365125"/>
          </a:xfrm>
        </p:spPr>
        <p:txBody>
          <a:bodyPr/>
          <a:lstStyle/>
          <a:p>
            <a:r>
              <a:rPr lang="en-NZ" sz="2000" b="1" i="1" dirty="0" smtClean="0">
                <a:solidFill>
                  <a:srgbClr val="00B050">
                    <a:alpha val="39000"/>
                  </a:srgbClr>
                </a:solidFill>
              </a:rPr>
              <a:t>TRAFFIC MANAGEMENT &amp; CONTROL Ltd</a:t>
            </a:r>
            <a:endParaRPr lang="en-NZ" sz="2000" b="1" i="1" dirty="0">
              <a:solidFill>
                <a:srgbClr val="00B050">
                  <a:alpha val="39000"/>
                </a:srgbClr>
              </a:solidFill>
            </a:endParaRPr>
          </a:p>
        </p:txBody>
      </p:sp>
      <p:sp>
        <p:nvSpPr>
          <p:cNvPr id="11" name="Subtitle 2"/>
          <p:cNvSpPr txBox="1">
            <a:spLocks/>
          </p:cNvSpPr>
          <p:nvPr/>
        </p:nvSpPr>
        <p:spPr>
          <a:xfrm>
            <a:off x="5505450" y="311150"/>
            <a:ext cx="6296025" cy="6045199"/>
          </a:xfrm>
          <a:prstGeom prst="rect">
            <a:avLst/>
          </a:prstGeom>
          <a:ln w="57150">
            <a:solidFill>
              <a:srgbClr val="00B050">
                <a:alpha val="37000"/>
              </a:srgbClr>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NZ" sz="5000" dirty="0" smtClean="0">
                <a:solidFill>
                  <a:srgbClr val="00B050"/>
                </a:solidFill>
              </a:rPr>
              <a:t>Emailed Summary</a:t>
            </a:r>
            <a:endParaRPr lang="en-NZ" sz="5000" b="1" dirty="0" smtClean="0">
              <a:solidFill>
                <a:srgbClr val="00B050"/>
              </a:solidFill>
            </a:endParaRPr>
          </a:p>
        </p:txBody>
      </p:sp>
      <p:pic>
        <p:nvPicPr>
          <p:cNvPr id="12" name="Picture 11"/>
          <p:cNvPicPr>
            <a:picLocks noChangeAspect="1"/>
          </p:cNvPicPr>
          <p:nvPr/>
        </p:nvPicPr>
        <p:blipFill>
          <a:blip r:embed="rId3"/>
          <a:stretch>
            <a:fillRect/>
          </a:stretch>
        </p:blipFill>
        <p:spPr>
          <a:xfrm>
            <a:off x="390525" y="6408009"/>
            <a:ext cx="1315709" cy="365125"/>
          </a:xfrm>
          <a:prstGeom prst="rect">
            <a:avLst/>
          </a:prstGeom>
        </p:spPr>
      </p:pic>
    </p:spTree>
    <p:extLst>
      <p:ext uri="{BB962C8B-B14F-4D97-AF65-F5344CB8AC3E}">
        <p14:creationId xmlns:p14="http://schemas.microsoft.com/office/powerpoint/2010/main" val="14451309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432" y="167737"/>
            <a:ext cx="11737136" cy="1423269"/>
          </a:xfrm>
        </p:spPr>
        <p:txBody>
          <a:bodyPr>
            <a:noAutofit/>
          </a:bodyPr>
          <a:lstStyle/>
          <a:p>
            <a:pPr algn="ctr"/>
            <a:r>
              <a:rPr lang="en-NZ" sz="5500" b="1" dirty="0" smtClean="0">
                <a:solidFill>
                  <a:srgbClr val="00B050"/>
                </a:solidFill>
                <a:hlinkClick r:id="rId2" action="ppaction://hlinkfile"/>
              </a:rPr>
              <a:t>Video – Going through the App process</a:t>
            </a:r>
            <a:endParaRPr lang="en-NZ" sz="5500" b="1" dirty="0">
              <a:solidFill>
                <a:srgbClr val="00B050"/>
              </a:solidFill>
            </a:endParaRPr>
          </a:p>
        </p:txBody>
      </p:sp>
      <p:pic>
        <p:nvPicPr>
          <p:cNvPr id="5" name="Content Placeholder 4"/>
          <p:cNvPicPr>
            <a:picLocks noGrp="1" noChangeAspect="1"/>
          </p:cNvPicPr>
          <p:nvPr>
            <p:ph idx="1"/>
          </p:nvPr>
        </p:nvPicPr>
        <p:blipFill>
          <a:blip r:embed="rId3"/>
          <a:stretch>
            <a:fillRect/>
          </a:stretch>
        </p:blipFill>
        <p:spPr>
          <a:xfrm>
            <a:off x="552449" y="1591006"/>
            <a:ext cx="2343151" cy="2691276"/>
          </a:xfrm>
          <a:prstGeom prst="rect">
            <a:avLst/>
          </a:prstGeom>
        </p:spPr>
      </p:pic>
      <p:sp>
        <p:nvSpPr>
          <p:cNvPr id="4" name="Footer Placeholder 3"/>
          <p:cNvSpPr>
            <a:spLocks noGrp="1"/>
          </p:cNvSpPr>
          <p:nvPr>
            <p:ph type="ftr" sz="quarter" idx="11"/>
          </p:nvPr>
        </p:nvSpPr>
        <p:spPr/>
        <p:txBody>
          <a:bodyPr/>
          <a:lstStyle/>
          <a:p>
            <a:r>
              <a:rPr lang="en-NZ" dirty="0" smtClean="0"/>
              <a:t>TRAFFIC MANAGEMENT &amp; CONTROL LTD</a:t>
            </a:r>
            <a:endParaRPr lang="en-NZ" dirty="0"/>
          </a:p>
        </p:txBody>
      </p:sp>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325755" y="5198745"/>
            <a:ext cx="2796540" cy="937260"/>
          </a:xfrm>
          <a:prstGeom prst="rect">
            <a:avLst/>
          </a:prstGeom>
          <a:noFill/>
          <a:ln>
            <a:noFill/>
          </a:ln>
        </p:spPr>
      </p:pic>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9060180" y="5198745"/>
            <a:ext cx="2796540" cy="937260"/>
          </a:xfrm>
          <a:prstGeom prst="rect">
            <a:avLst/>
          </a:prstGeom>
          <a:noFill/>
          <a:ln>
            <a:noFill/>
          </a:ln>
        </p:spPr>
      </p:pic>
      <p:pic>
        <p:nvPicPr>
          <p:cNvPr id="8" name="Picture 7"/>
          <p:cNvPicPr>
            <a:picLocks noChangeAspect="1"/>
          </p:cNvPicPr>
          <p:nvPr/>
        </p:nvPicPr>
        <p:blipFill>
          <a:blip r:embed="rId5"/>
          <a:stretch>
            <a:fillRect/>
          </a:stretch>
        </p:blipFill>
        <p:spPr>
          <a:xfrm>
            <a:off x="5014911" y="5508163"/>
            <a:ext cx="1990725" cy="552450"/>
          </a:xfrm>
          <a:prstGeom prst="rect">
            <a:avLst/>
          </a:prstGeom>
        </p:spPr>
      </p:pic>
      <p:sp>
        <p:nvSpPr>
          <p:cNvPr id="9" name="Title 1"/>
          <p:cNvSpPr txBox="1">
            <a:spLocks/>
          </p:cNvSpPr>
          <p:nvPr/>
        </p:nvSpPr>
        <p:spPr>
          <a:xfrm>
            <a:off x="3122294" y="1667069"/>
            <a:ext cx="8109297" cy="21975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NZ" sz="3500" b="1" dirty="0" smtClean="0">
                <a:solidFill>
                  <a:srgbClr val="0070C0"/>
                </a:solidFill>
              </a:rPr>
              <a:t>Key words when searching in the APP Store</a:t>
            </a:r>
          </a:p>
          <a:p>
            <a:pPr marL="457200" indent="-457200">
              <a:buFontTx/>
              <a:buChar char="-"/>
            </a:pPr>
            <a:r>
              <a:rPr lang="en-NZ" sz="3500" dirty="0" smtClean="0">
                <a:solidFill>
                  <a:srgbClr val="0070C0"/>
                </a:solidFill>
              </a:rPr>
              <a:t>OSR</a:t>
            </a:r>
          </a:p>
          <a:p>
            <a:pPr marL="457200" indent="-457200">
              <a:buFontTx/>
              <a:buChar char="-"/>
            </a:pPr>
            <a:r>
              <a:rPr lang="en-NZ" sz="3500" dirty="0" smtClean="0">
                <a:solidFill>
                  <a:srgbClr val="0070C0"/>
                </a:solidFill>
              </a:rPr>
              <a:t>On-Site Record</a:t>
            </a:r>
          </a:p>
          <a:p>
            <a:pPr marL="457200" indent="-457200">
              <a:buFontTx/>
              <a:buChar char="-"/>
            </a:pPr>
            <a:r>
              <a:rPr lang="en-NZ" sz="3500" dirty="0" err="1" smtClean="0">
                <a:solidFill>
                  <a:srgbClr val="0070C0"/>
                </a:solidFill>
              </a:rPr>
              <a:t>CoPTT</a:t>
            </a:r>
            <a:r>
              <a:rPr lang="en-NZ" sz="3500" dirty="0" err="1">
                <a:solidFill>
                  <a:srgbClr val="0070C0"/>
                </a:solidFill>
              </a:rPr>
              <a:t>M</a:t>
            </a:r>
            <a:endParaRPr lang="en-NZ" sz="3500" dirty="0">
              <a:solidFill>
                <a:srgbClr val="0070C0"/>
              </a:solidFill>
            </a:endParaRPr>
          </a:p>
        </p:txBody>
      </p:sp>
    </p:spTree>
    <p:extLst>
      <p:ext uri="{BB962C8B-B14F-4D97-AF65-F5344CB8AC3E}">
        <p14:creationId xmlns:p14="http://schemas.microsoft.com/office/powerpoint/2010/main" val="35354869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186547"/>
            <a:ext cx="10763250" cy="687983"/>
          </a:xfrm>
        </p:spPr>
        <p:txBody>
          <a:bodyPr>
            <a:noAutofit/>
          </a:bodyPr>
          <a:lstStyle/>
          <a:p>
            <a:pPr algn="ctr"/>
            <a:r>
              <a:rPr lang="en-NZ" sz="5000" b="1" dirty="0" smtClean="0">
                <a:solidFill>
                  <a:srgbClr val="00B050"/>
                </a:solidFill>
              </a:rPr>
              <a:t>Benefits of using the On-Site Record App</a:t>
            </a:r>
            <a:endParaRPr lang="en-NZ" sz="5000" b="1" dirty="0">
              <a:solidFill>
                <a:srgbClr val="00B050"/>
              </a:solidFill>
            </a:endParaRPr>
          </a:p>
        </p:txBody>
      </p:sp>
      <p:sp>
        <p:nvSpPr>
          <p:cNvPr id="3" name="Content Placeholder 2"/>
          <p:cNvSpPr>
            <a:spLocks noGrp="1"/>
          </p:cNvSpPr>
          <p:nvPr>
            <p:ph idx="1"/>
          </p:nvPr>
        </p:nvSpPr>
        <p:spPr>
          <a:xfrm>
            <a:off x="352425" y="1071297"/>
            <a:ext cx="11496675" cy="5247465"/>
          </a:xfrm>
          <a:ln w="19050">
            <a:solidFill>
              <a:srgbClr val="00B050"/>
            </a:solidFill>
          </a:ln>
        </p:spPr>
        <p:txBody>
          <a:bodyPr>
            <a:normAutofit fontScale="92500" lnSpcReduction="10000"/>
          </a:bodyPr>
          <a:lstStyle/>
          <a:p>
            <a:r>
              <a:rPr lang="en-NZ" b="1" dirty="0" smtClean="0">
                <a:solidFill>
                  <a:schemeClr val="accent2"/>
                </a:solidFill>
              </a:rPr>
              <a:t>Streamlining the process of record keeping, </a:t>
            </a:r>
            <a:r>
              <a:rPr lang="en-NZ" dirty="0" smtClean="0"/>
              <a:t>ensuring credible &amp; accurate record keeping. </a:t>
            </a:r>
          </a:p>
          <a:p>
            <a:r>
              <a:rPr lang="en-NZ" b="1" dirty="0" smtClean="0">
                <a:solidFill>
                  <a:schemeClr val="accent2"/>
                </a:solidFill>
              </a:rPr>
              <a:t>Quality Control: </a:t>
            </a:r>
            <a:r>
              <a:rPr lang="en-NZ" dirty="0" smtClean="0"/>
              <a:t>Ability to reuse site pictures for tool box briefings, site hand overs to new STMS and being able to forward site information via your phone. </a:t>
            </a:r>
            <a:r>
              <a:rPr lang="en-NZ" dirty="0"/>
              <a:t>H</a:t>
            </a:r>
            <a:r>
              <a:rPr lang="en-NZ" dirty="0" smtClean="0"/>
              <a:t>aving another set of eyes monitoring your TTM sites, keeping your entire team up to date with real time reporting. </a:t>
            </a:r>
          </a:p>
          <a:p>
            <a:r>
              <a:rPr lang="en-NZ" b="1" dirty="0" smtClean="0">
                <a:solidFill>
                  <a:schemeClr val="accent2"/>
                </a:solidFill>
              </a:rPr>
              <a:t>Taking Site Recording to a new level: </a:t>
            </a:r>
            <a:r>
              <a:rPr lang="en-NZ" dirty="0"/>
              <a:t>E</a:t>
            </a:r>
            <a:r>
              <a:rPr lang="en-NZ" dirty="0" smtClean="0"/>
              <a:t>nabling the STMS/Contractor to prove times and dates that each site check (OSR) was completed, </a:t>
            </a:r>
            <a:r>
              <a:rPr lang="en-NZ" dirty="0"/>
              <a:t>p</a:t>
            </a:r>
            <a:r>
              <a:rPr lang="en-NZ" dirty="0" smtClean="0"/>
              <a:t>ictures attached confirming actual site condition and certainty of where you were at the time of the OSR using the phones inbuilt GPS. </a:t>
            </a:r>
          </a:p>
          <a:p>
            <a:r>
              <a:rPr lang="en-NZ" b="1" dirty="0" smtClean="0">
                <a:solidFill>
                  <a:schemeClr val="accent2"/>
                </a:solidFill>
              </a:rPr>
              <a:t>Connecting your staff: </a:t>
            </a:r>
            <a:r>
              <a:rPr lang="en-NZ" dirty="0"/>
              <a:t>I</a:t>
            </a:r>
            <a:r>
              <a:rPr lang="en-NZ" dirty="0" smtClean="0"/>
              <a:t>n the field to the office (personal phone </a:t>
            </a:r>
            <a:r>
              <a:rPr lang="en-NZ" u="sng" dirty="0" smtClean="0"/>
              <a:t>to</a:t>
            </a:r>
            <a:r>
              <a:rPr lang="en-NZ" dirty="0" smtClean="0"/>
              <a:t> your office PC)</a:t>
            </a:r>
          </a:p>
          <a:p>
            <a:r>
              <a:rPr lang="en-NZ" b="1" dirty="0" smtClean="0">
                <a:solidFill>
                  <a:schemeClr val="accent2"/>
                </a:solidFill>
              </a:rPr>
              <a:t>Effortless file keeping</a:t>
            </a:r>
            <a:r>
              <a:rPr lang="en-NZ" dirty="0"/>
              <a:t>:</a:t>
            </a:r>
            <a:r>
              <a:rPr lang="en-NZ" dirty="0" smtClean="0"/>
              <a:t> </a:t>
            </a:r>
            <a:r>
              <a:rPr lang="en-NZ" dirty="0"/>
              <a:t>N</a:t>
            </a:r>
            <a:r>
              <a:rPr lang="en-NZ" dirty="0" smtClean="0"/>
              <a:t>o more scanning, printing &amp; losing those hard copies and never short on a blank OSR again!</a:t>
            </a:r>
          </a:p>
          <a:p>
            <a:r>
              <a:rPr lang="en-NZ" b="1" dirty="0" smtClean="0">
                <a:solidFill>
                  <a:schemeClr val="accent2"/>
                </a:solidFill>
              </a:rPr>
              <a:t>Site Hand Overs:</a:t>
            </a:r>
            <a:r>
              <a:rPr lang="en-NZ" dirty="0" smtClean="0"/>
              <a:t> </a:t>
            </a:r>
            <a:r>
              <a:rPr lang="en-NZ" dirty="0"/>
              <a:t>T</a:t>
            </a:r>
            <a:r>
              <a:rPr lang="en-NZ" dirty="0" smtClean="0"/>
              <a:t>racking who is in charge and the delegated TC onsite.</a:t>
            </a:r>
          </a:p>
        </p:txBody>
      </p:sp>
      <p:sp>
        <p:nvSpPr>
          <p:cNvPr id="5" name="Footer Placeholder 20"/>
          <p:cNvSpPr>
            <a:spLocks noGrp="1"/>
          </p:cNvSpPr>
          <p:nvPr>
            <p:ph type="ftr" sz="quarter" idx="11"/>
          </p:nvPr>
        </p:nvSpPr>
        <p:spPr>
          <a:xfrm>
            <a:off x="3212646" y="6332966"/>
            <a:ext cx="6068786" cy="365125"/>
          </a:xfrm>
        </p:spPr>
        <p:txBody>
          <a:bodyPr/>
          <a:lstStyle/>
          <a:p>
            <a:r>
              <a:rPr lang="en-NZ" sz="2000" b="1" i="1" dirty="0" smtClean="0">
                <a:solidFill>
                  <a:srgbClr val="00B050">
                    <a:alpha val="39000"/>
                  </a:srgbClr>
                </a:solidFill>
              </a:rPr>
              <a:t>TRAFFIC MANAGEMENT &amp; CONTROL Ltd</a:t>
            </a:r>
            <a:endParaRPr lang="en-NZ" sz="2000" b="1" i="1" dirty="0">
              <a:solidFill>
                <a:srgbClr val="00B050">
                  <a:alpha val="39000"/>
                </a:srgbClr>
              </a:solidFill>
            </a:endParaRPr>
          </a:p>
        </p:txBody>
      </p:sp>
      <p:pic>
        <p:nvPicPr>
          <p:cNvPr id="6" name="Picture 5"/>
          <p:cNvPicPr>
            <a:picLocks noChangeAspect="1"/>
          </p:cNvPicPr>
          <p:nvPr/>
        </p:nvPicPr>
        <p:blipFill>
          <a:blip r:embed="rId2"/>
          <a:stretch>
            <a:fillRect/>
          </a:stretch>
        </p:blipFill>
        <p:spPr>
          <a:xfrm>
            <a:off x="11238161" y="179686"/>
            <a:ext cx="610939" cy="701707"/>
          </a:xfrm>
          <a:prstGeom prst="rect">
            <a:avLst/>
          </a:prstGeom>
        </p:spPr>
      </p:pic>
      <p:pic>
        <p:nvPicPr>
          <p:cNvPr id="7" name="Picture 6"/>
          <p:cNvPicPr>
            <a:picLocks noChangeAspect="1"/>
          </p:cNvPicPr>
          <p:nvPr/>
        </p:nvPicPr>
        <p:blipFill>
          <a:blip r:embed="rId3"/>
          <a:stretch>
            <a:fillRect/>
          </a:stretch>
        </p:blipFill>
        <p:spPr>
          <a:xfrm>
            <a:off x="352425" y="6417535"/>
            <a:ext cx="1315709" cy="365125"/>
          </a:xfrm>
          <a:prstGeom prst="rect">
            <a:avLst/>
          </a:prstGeom>
        </p:spPr>
      </p:pic>
    </p:spTree>
    <p:extLst>
      <p:ext uri="{BB962C8B-B14F-4D97-AF65-F5344CB8AC3E}">
        <p14:creationId xmlns:p14="http://schemas.microsoft.com/office/powerpoint/2010/main" val="31435951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dirty="0" smtClean="0">
                <a:solidFill>
                  <a:srgbClr val="00B050"/>
                </a:solidFill>
              </a:rPr>
              <a:t>Example of </a:t>
            </a:r>
            <a:r>
              <a:rPr lang="en-NZ" b="1" u="sng" dirty="0" smtClean="0">
                <a:solidFill>
                  <a:srgbClr val="00B050"/>
                </a:solidFill>
              </a:rPr>
              <a:t>Site</a:t>
            </a:r>
            <a:r>
              <a:rPr lang="en-NZ" dirty="0" smtClean="0">
                <a:solidFill>
                  <a:srgbClr val="00B050"/>
                </a:solidFill>
              </a:rPr>
              <a:t> </a:t>
            </a:r>
            <a:r>
              <a:rPr lang="en-NZ" b="1" u="sng" dirty="0" smtClean="0">
                <a:solidFill>
                  <a:srgbClr val="00B050"/>
                </a:solidFill>
              </a:rPr>
              <a:t>Handover</a:t>
            </a:r>
            <a:r>
              <a:rPr lang="en-NZ" dirty="0" smtClean="0">
                <a:solidFill>
                  <a:srgbClr val="00B050"/>
                </a:solidFill>
              </a:rPr>
              <a:t> </a:t>
            </a:r>
            <a:br>
              <a:rPr lang="en-NZ" dirty="0" smtClean="0">
                <a:solidFill>
                  <a:srgbClr val="00B050"/>
                </a:solidFill>
              </a:rPr>
            </a:br>
            <a:r>
              <a:rPr lang="en-NZ" sz="3000" dirty="0" smtClean="0">
                <a:solidFill>
                  <a:srgbClr val="00B050"/>
                </a:solidFill>
              </a:rPr>
              <a:t>(released in next update)</a:t>
            </a:r>
            <a:endParaRPr lang="en-NZ" sz="3000" dirty="0">
              <a:solidFill>
                <a:srgbClr val="00B050"/>
              </a:solidFill>
            </a:endParaRPr>
          </a:p>
        </p:txBody>
      </p:sp>
      <p:pic>
        <p:nvPicPr>
          <p:cNvPr id="5" name="Content Placeholder 4"/>
          <p:cNvPicPr>
            <a:picLocks noGrp="1" noChangeAspect="1"/>
          </p:cNvPicPr>
          <p:nvPr>
            <p:ph idx="1"/>
          </p:nvPr>
        </p:nvPicPr>
        <p:blipFill>
          <a:blip r:embed="rId2"/>
          <a:stretch>
            <a:fillRect/>
          </a:stretch>
        </p:blipFill>
        <p:spPr>
          <a:xfrm>
            <a:off x="3965820" y="1782493"/>
            <a:ext cx="3794531" cy="4351338"/>
          </a:xfrm>
          <a:prstGeom prst="rect">
            <a:avLst/>
          </a:prstGeom>
        </p:spPr>
      </p:pic>
      <p:sp>
        <p:nvSpPr>
          <p:cNvPr id="6" name="Footer Placeholder 20"/>
          <p:cNvSpPr txBox="1">
            <a:spLocks/>
          </p:cNvSpPr>
          <p:nvPr/>
        </p:nvSpPr>
        <p:spPr>
          <a:xfrm>
            <a:off x="3204019" y="6289833"/>
            <a:ext cx="606878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NZ" sz="2000" b="1" i="1" dirty="0" smtClean="0">
                <a:solidFill>
                  <a:srgbClr val="00B050">
                    <a:alpha val="39000"/>
                  </a:srgbClr>
                </a:solidFill>
              </a:rPr>
              <a:t>TRAFFIC MANAGEMENT &amp; CONTROL Ltd</a:t>
            </a:r>
            <a:endParaRPr lang="en-NZ" sz="2000" b="1" i="1" dirty="0">
              <a:solidFill>
                <a:srgbClr val="00B050">
                  <a:alpha val="39000"/>
                </a:srgbClr>
              </a:solidFill>
            </a:endParaRPr>
          </a:p>
        </p:txBody>
      </p:sp>
      <p:pic>
        <p:nvPicPr>
          <p:cNvPr id="7" name="Picture 6"/>
          <p:cNvPicPr>
            <a:picLocks noChangeAspect="1"/>
          </p:cNvPicPr>
          <p:nvPr/>
        </p:nvPicPr>
        <p:blipFill>
          <a:blip r:embed="rId3"/>
          <a:stretch>
            <a:fillRect/>
          </a:stretch>
        </p:blipFill>
        <p:spPr>
          <a:xfrm>
            <a:off x="343798" y="6374402"/>
            <a:ext cx="1315709" cy="365125"/>
          </a:xfrm>
          <a:prstGeom prst="rect">
            <a:avLst/>
          </a:prstGeom>
        </p:spPr>
      </p:pic>
      <p:pic>
        <p:nvPicPr>
          <p:cNvPr id="8" name="Picture 7"/>
          <p:cNvPicPr>
            <a:picLocks noChangeAspect="1"/>
          </p:cNvPicPr>
          <p:nvPr/>
        </p:nvPicPr>
        <p:blipFill>
          <a:blip r:embed="rId4"/>
          <a:stretch>
            <a:fillRect/>
          </a:stretch>
        </p:blipFill>
        <p:spPr>
          <a:xfrm>
            <a:off x="10712363" y="345203"/>
            <a:ext cx="927187" cy="1064941"/>
          </a:xfrm>
          <a:prstGeom prst="rect">
            <a:avLst/>
          </a:prstGeom>
        </p:spPr>
      </p:pic>
    </p:spTree>
    <p:extLst>
      <p:ext uri="{BB962C8B-B14F-4D97-AF65-F5344CB8AC3E}">
        <p14:creationId xmlns:p14="http://schemas.microsoft.com/office/powerpoint/2010/main" val="10783409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E7FC7D1DFCBB4DAF12F0F583E5727F" ma:contentTypeVersion="12" ma:contentTypeDescription="Create a new document." ma:contentTypeScope="" ma:versionID="3183aaf253e1b737959cf8b806d09f22">
  <xsd:schema xmlns:xsd="http://www.w3.org/2001/XMLSchema" xmlns:xs="http://www.w3.org/2001/XMLSchema" xmlns:p="http://schemas.microsoft.com/office/2006/metadata/properties" xmlns:ns2="5a56619b-5606-4a2b-8065-d5f1974d9ed5" xmlns:ns3="e3d1d8a1-fed5-4680-8fac-b27b0658afc4" targetNamespace="http://schemas.microsoft.com/office/2006/metadata/properties" ma:root="true" ma:fieldsID="5f7b77ff09cdf542f7f9b313e190010d" ns2:_="" ns3:_="">
    <xsd:import namespace="5a56619b-5606-4a2b-8065-d5f1974d9ed5"/>
    <xsd:import namespace="e3d1d8a1-fed5-4680-8fac-b27b0658afc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56619b-5606-4a2b-8065-d5f1974d9e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d1d8a1-fed5-4680-8fac-b27b0658afc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36FB039-5908-441C-9947-5693CC56AD03}"/>
</file>

<file path=customXml/itemProps2.xml><?xml version="1.0" encoding="utf-8"?>
<ds:datastoreItem xmlns:ds="http://schemas.openxmlformats.org/officeDocument/2006/customXml" ds:itemID="{EEC33DAF-7E58-41F1-8C05-2C230A8BEE66}"/>
</file>

<file path=customXml/itemProps3.xml><?xml version="1.0" encoding="utf-8"?>
<ds:datastoreItem xmlns:ds="http://schemas.openxmlformats.org/officeDocument/2006/customXml" ds:itemID="{3EB06FD2-1FFF-4B4F-B115-2DEFA7C28ACD}"/>
</file>

<file path=docProps/app.xml><?xml version="1.0" encoding="utf-8"?>
<Properties xmlns="http://schemas.openxmlformats.org/officeDocument/2006/extended-properties" xmlns:vt="http://schemas.openxmlformats.org/officeDocument/2006/docPropsVTypes">
  <TotalTime>10182</TotalTime>
  <Words>414</Words>
  <Application>Microsoft Office PowerPoint</Application>
  <PresentationFormat>Widescreen</PresentationFormat>
  <Paragraphs>55</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PowerPoint Presentation</vt:lpstr>
      <vt:lpstr>PowerPoint Presentation</vt:lpstr>
      <vt:lpstr>Using the OSR App – Example </vt:lpstr>
      <vt:lpstr>Monitoring (site checks)</vt:lpstr>
      <vt:lpstr>APP sends the OSR report to your designated email address.   This could also be a forwarder that links in all your staff or even your RCA/Engineer if requested.   Note dates &amp; times are automatically generated at the time of each site check from your phone, reducing some fields that would have been filled in on the paper form.   Checks can’t be undone/changed to ensure credible &amp; accurate records.</vt:lpstr>
      <vt:lpstr>Video – Going through the App process</vt:lpstr>
      <vt:lpstr>Benefits of using the On-Site Record App</vt:lpstr>
      <vt:lpstr>Example of Site Handover  (released in next update)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Graham</dc:creator>
  <cp:lastModifiedBy>Peter Graham</cp:lastModifiedBy>
  <cp:revision>37</cp:revision>
  <cp:lastPrinted>2015-06-27T01:14:29Z</cp:lastPrinted>
  <dcterms:created xsi:type="dcterms:W3CDTF">2015-06-21T21:23:06Z</dcterms:created>
  <dcterms:modified xsi:type="dcterms:W3CDTF">2015-07-02T13:45:44Z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0x01010055E7FC7D1DFCBB4DAF12F0F583E5727F</vt:lpwstr>
  </property>
</Properties>
</file>