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9" r:id="rId4"/>
    <p:sldId id="260" r:id="rId5"/>
    <p:sldId id="258" r:id="rId6"/>
    <p:sldId id="274" r:id="rId7"/>
    <p:sldId id="265" r:id="rId8"/>
    <p:sldId id="259" r:id="rId9"/>
    <p:sldId id="264" r:id="rId10"/>
    <p:sldId id="270" r:id="rId11"/>
    <p:sldId id="266" r:id="rId12"/>
    <p:sldId id="267" r:id="rId13"/>
    <p:sldId id="268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600"/>
    <a:srgbClr val="B5F50A"/>
    <a:srgbClr val="B5E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8FB53-6F12-4A07-8249-29B4A769E089}" type="datetimeFigureOut">
              <a:rPr lang="en-NZ" smtClean="0"/>
              <a:t>2/07/2015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D7DA0-0DE5-4530-93BC-7EE325BD82B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150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46D-13E1-406F-B6D3-8FCE6EC74EED}" type="datetime1">
              <a:rPr lang="en-NZ" smtClean="0"/>
              <a:t>2/07/2015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A463-052F-4D80-9BCD-35483ED6983C}" type="datetime1">
              <a:rPr lang="en-NZ" smtClean="0"/>
              <a:t>2/07/2015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363-7A1C-4038-B056-0337F2567CBC}" type="datetime1">
              <a:rPr lang="en-NZ" smtClean="0"/>
              <a:t>2/07/2015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9AA2-30A6-448D-A12A-D84B3134F9BF}" type="datetime1">
              <a:rPr lang="en-NZ" smtClean="0"/>
              <a:t>2/07/2015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C237-451A-4CA6-A2E9-3DC42CC33914}" type="datetime1">
              <a:rPr lang="en-NZ" smtClean="0"/>
              <a:t>2/07/2015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A121-2090-4CCD-B73D-3E71C288D445}" type="datetime1">
              <a:rPr lang="en-NZ" smtClean="0"/>
              <a:t>2/07/2015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906A-F13F-4194-8D68-BF4734E9AEBF}" type="datetime1">
              <a:rPr lang="en-NZ" smtClean="0"/>
              <a:t>2/07/2015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C54F-7FC7-42D8-B9B0-FF76D144CB41}" type="datetime1">
              <a:rPr lang="en-NZ" smtClean="0"/>
              <a:t>2/07/2015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9F27-529E-46B4-B96C-EEE2A0CFC7F2}" type="datetime1">
              <a:rPr lang="en-NZ" smtClean="0"/>
              <a:t>2/07/2015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42DE-4E1A-4CF6-9B5E-B15EC2539BF1}" type="datetime1">
              <a:rPr lang="en-NZ" smtClean="0"/>
              <a:t>2/07/2015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E446-A32D-49CD-A3E1-53C353714798}" type="datetime1">
              <a:rPr lang="en-NZ" smtClean="0"/>
              <a:t>2/07/2015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C5CA36-322B-45E5-A626-6B3DC24BE1CD}" type="datetime1">
              <a:rPr lang="en-NZ" smtClean="0"/>
              <a:t>2/07/2015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062BD9-6452-46FA-BF17-C66BDBA4F28D}" type="slidenum">
              <a:rPr lang="en-NZ" smtClean="0"/>
              <a:t>‹#›</a:t>
            </a:fld>
            <a:endParaRPr lang="en-N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766888"/>
            <a:ext cx="4591050" cy="33242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245" y="548680"/>
            <a:ext cx="8496944" cy="1114648"/>
          </a:xfrm>
        </p:spPr>
        <p:txBody>
          <a:bodyPr>
            <a:normAutofit/>
          </a:bodyPr>
          <a:lstStyle/>
          <a:p>
            <a:r>
              <a:rPr lang="en-NZ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NZTA TTM Conference 2015 - </a:t>
            </a:r>
            <a:r>
              <a:rPr lang="en-NZ" sz="4000" dirty="0" smtClean="0">
                <a:solidFill>
                  <a:srgbClr val="FF6600"/>
                </a:solidFill>
              </a:rPr>
              <a:t>Wairakei</a:t>
            </a:r>
            <a:endParaRPr lang="en-NZ" sz="4000" dirty="0">
              <a:solidFill>
                <a:srgbClr val="FF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856984" cy="365125"/>
          </a:xfrm>
        </p:spPr>
        <p:txBody>
          <a:bodyPr/>
          <a:lstStyle/>
          <a:p>
            <a:pPr algn="r"/>
            <a:r>
              <a:rPr lang="en-N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Parker.   ALANRO Consultants</a:t>
            </a:r>
          </a:p>
          <a:p>
            <a:endParaRPr lang="en-NZ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509795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b="1" dirty="0" smtClean="0">
                <a:solidFill>
                  <a:srgbClr val="FF5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High visibility garments</a:t>
            </a:r>
            <a:endParaRPr lang="en-NZ" sz="5400" b="1" dirty="0">
              <a:solidFill>
                <a:srgbClr val="FF5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63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9534" y="1116613"/>
            <a:ext cx="73068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Overalls option introduced</a:t>
            </a:r>
            <a:endParaRPr lang="en-NZ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NZ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1725785"/>
            <a:ext cx="3460109" cy="44473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New:  </a:t>
            </a:r>
            <a:r>
              <a:rPr lang="en-NZ" sz="1600" dirty="0" smtClean="0">
                <a:solidFill>
                  <a:schemeClr val="tx2"/>
                </a:solidFill>
              </a:rPr>
              <a:t>(for compliant size “S”)</a:t>
            </a:r>
          </a:p>
          <a:p>
            <a:endParaRPr lang="en-NZ" sz="11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Area = 0.</a:t>
            </a:r>
            <a:r>
              <a:rPr lang="en-NZ" sz="2400" dirty="0" smtClean="0">
                <a:solidFill>
                  <a:schemeClr val="tx2"/>
                </a:solidFill>
              </a:rPr>
              <a:t>6</a:t>
            </a:r>
            <a:r>
              <a:rPr lang="en-NZ" dirty="0" smtClean="0">
                <a:solidFill>
                  <a:schemeClr val="tx2"/>
                </a:solidFill>
              </a:rPr>
              <a:t>m</a:t>
            </a:r>
            <a:r>
              <a:rPr lang="en-NZ" baseline="30000" dirty="0" smtClean="0">
                <a:solidFill>
                  <a:schemeClr val="tx2"/>
                </a:solidFill>
              </a:rPr>
              <a:t>2 </a:t>
            </a:r>
            <a:r>
              <a:rPr lang="en-NZ" dirty="0" smtClean="0">
                <a:solidFill>
                  <a:schemeClr val="tx2"/>
                </a:solidFill>
              </a:rPr>
              <a:t>= </a:t>
            </a:r>
            <a:r>
              <a:rPr lang="en-NZ" sz="2400" dirty="0" smtClean="0">
                <a:solidFill>
                  <a:schemeClr val="tx2"/>
                </a:solidFill>
              </a:rPr>
              <a:t>3</a:t>
            </a:r>
            <a:r>
              <a:rPr lang="en-NZ" dirty="0" smtClean="0">
                <a:solidFill>
                  <a:schemeClr val="tx2"/>
                </a:solidFill>
              </a:rPr>
              <a:t>m</a:t>
            </a:r>
            <a:r>
              <a:rPr lang="en-NZ" baseline="30000" dirty="0" smtClean="0">
                <a:solidFill>
                  <a:schemeClr val="tx2"/>
                </a:solidFill>
              </a:rPr>
              <a:t>2</a:t>
            </a:r>
            <a:r>
              <a:rPr lang="en-NZ" dirty="0" smtClean="0">
                <a:solidFill>
                  <a:schemeClr val="tx2"/>
                </a:solidFill>
              </a:rPr>
              <a:t> front and back</a:t>
            </a:r>
          </a:p>
          <a:p>
            <a:endParaRPr lang="en-NZ" baseline="30000" dirty="0" smtClean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Retroreflective configuration as indicated</a:t>
            </a:r>
          </a:p>
          <a:p>
            <a:endParaRPr lang="en-NZ" baseline="30000" dirty="0" smtClean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Retroreflective additions permitted</a:t>
            </a:r>
          </a:p>
          <a:p>
            <a:endParaRPr lang="en-NZ" sz="1000" dirty="0" smtClean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Collar colour</a:t>
            </a:r>
          </a:p>
          <a:p>
            <a:r>
              <a:rPr lang="en-NZ" dirty="0" smtClean="0">
                <a:solidFill>
                  <a:schemeClr val="tx2"/>
                </a:solidFill>
              </a:rPr>
              <a:t>and sleeve colour from below the elbow</a:t>
            </a:r>
          </a:p>
          <a:p>
            <a:endParaRPr lang="en-NZ" sz="1000" dirty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Lower leg colour from a point above the knee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8" y="1916832"/>
            <a:ext cx="43434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836163" y="5506300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ight Arrow 7"/>
          <p:cNvSpPr/>
          <p:nvPr/>
        </p:nvSpPr>
        <p:spPr>
          <a:xfrm>
            <a:off x="716744" y="2708920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Oval 3"/>
          <p:cNvSpPr/>
          <p:nvPr/>
        </p:nvSpPr>
        <p:spPr>
          <a:xfrm>
            <a:off x="6128466" y="2320980"/>
            <a:ext cx="792088" cy="36004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99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9534" y="1052736"/>
            <a:ext cx="73068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Miscellaneous Garment option</a:t>
            </a:r>
            <a:endParaRPr lang="en-NZ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NZ" dirty="0">
              <a:solidFill>
                <a:schemeClr val="tx2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53" y="2244870"/>
            <a:ext cx="4978119" cy="322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09392" y="1412776"/>
            <a:ext cx="3734608" cy="49552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NZ" dirty="0"/>
          </a:p>
          <a:p>
            <a:r>
              <a:rPr lang="en-N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New:     </a:t>
            </a:r>
            <a:r>
              <a:rPr lang="en-NZ" sz="1600" dirty="0" smtClean="0">
                <a:solidFill>
                  <a:schemeClr val="tx2"/>
                </a:solidFill>
              </a:rPr>
              <a:t>for compliant small size</a:t>
            </a:r>
          </a:p>
          <a:p>
            <a:endParaRPr lang="en-NZ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Area as for Sleeveless vest</a:t>
            </a:r>
          </a:p>
          <a:p>
            <a:r>
              <a:rPr lang="en-NZ" dirty="0">
                <a:solidFill>
                  <a:schemeClr val="tx2"/>
                </a:solidFill>
              </a:rPr>
              <a:t>	</a:t>
            </a:r>
            <a:r>
              <a:rPr lang="en-NZ" dirty="0" smtClean="0">
                <a:solidFill>
                  <a:schemeClr val="tx2"/>
                </a:solidFill>
              </a:rPr>
              <a:t>      0.21 &amp; 0.27m</a:t>
            </a:r>
            <a:r>
              <a:rPr lang="en-NZ" baseline="30000" dirty="0" smtClean="0">
                <a:solidFill>
                  <a:schemeClr val="tx2"/>
                </a:solidFill>
              </a:rPr>
              <a:t>2</a:t>
            </a:r>
          </a:p>
          <a:p>
            <a:endParaRPr lang="en-NZ" sz="1200" dirty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Retroreflective as indicated with shirt tail</a:t>
            </a:r>
          </a:p>
          <a:p>
            <a:endParaRPr lang="en-NZ" sz="1200" dirty="0">
              <a:solidFill>
                <a:schemeClr val="tx2"/>
              </a:solidFill>
            </a:endParaRPr>
          </a:p>
          <a:p>
            <a:r>
              <a:rPr lang="en-NZ" dirty="0">
                <a:solidFill>
                  <a:schemeClr val="tx2"/>
                </a:solidFill>
              </a:rPr>
              <a:t>Short </a:t>
            </a:r>
            <a:r>
              <a:rPr lang="en-NZ" dirty="0" smtClean="0">
                <a:solidFill>
                  <a:schemeClr val="tx2"/>
                </a:solidFill>
              </a:rPr>
              <a:t>Sleeve must be Orange</a:t>
            </a:r>
          </a:p>
          <a:p>
            <a:endParaRPr lang="en-NZ" sz="1200" dirty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Long Sleeves colour change from below the elbow</a:t>
            </a:r>
          </a:p>
          <a:p>
            <a:endParaRPr lang="en-NZ" sz="1200" dirty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Retroreflective alternative</a:t>
            </a:r>
          </a:p>
          <a:p>
            <a:endParaRPr lang="en-NZ" sz="1200" dirty="0" smtClean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Collar colour</a:t>
            </a:r>
          </a:p>
          <a:p>
            <a:endParaRPr lang="en-NZ" sz="1200" dirty="0">
              <a:solidFill>
                <a:schemeClr val="tx2"/>
              </a:solidFill>
            </a:endParaRPr>
          </a:p>
          <a:p>
            <a:r>
              <a:rPr lang="en-NZ" sz="2000" b="1" dirty="0" smtClean="0">
                <a:solidFill>
                  <a:schemeClr val="tx2"/>
                </a:solidFill>
                <a:latin typeface="+mj-lt"/>
              </a:rPr>
              <a:t>Not tuck-in garment</a:t>
            </a:r>
            <a:endParaRPr lang="en-NZ" dirty="0"/>
          </a:p>
        </p:txBody>
      </p:sp>
      <p:sp>
        <p:nvSpPr>
          <p:cNvPr id="8" name="Right Arrow 7"/>
          <p:cNvSpPr/>
          <p:nvPr/>
        </p:nvSpPr>
        <p:spPr>
          <a:xfrm>
            <a:off x="251520" y="3212976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Oval 3"/>
          <p:cNvSpPr/>
          <p:nvPr/>
        </p:nvSpPr>
        <p:spPr>
          <a:xfrm>
            <a:off x="6546659" y="2636912"/>
            <a:ext cx="1800200" cy="36004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014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1052736"/>
            <a:ext cx="568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 Controller TC Garment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1988840"/>
            <a:ext cx="727280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The </a:t>
            </a:r>
            <a:r>
              <a:rPr lang="en-NZ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TC</a:t>
            </a:r>
            <a:r>
              <a:rPr lang="en-N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designation </a:t>
            </a: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may not </a:t>
            </a:r>
            <a:r>
              <a:rPr lang="en-N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be worn all the time. </a:t>
            </a:r>
          </a:p>
          <a:p>
            <a:endParaRPr lang="en-NZ" sz="1000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NZ" sz="24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use:</a:t>
            </a:r>
            <a:endParaRPr lang="en-NZ" sz="24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NZ" sz="1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In </a:t>
            </a:r>
            <a:r>
              <a:rPr lang="en-N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circumstances where an STMS is </a:t>
            </a: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not on site or leaves to visit other sites*.</a:t>
            </a:r>
          </a:p>
          <a:p>
            <a:endParaRPr lang="en-NZ" sz="1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When the STMS is not present the </a:t>
            </a:r>
            <a:r>
              <a:rPr lang="en-N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Traffic Controller </a:t>
            </a: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assumes control.</a:t>
            </a:r>
          </a:p>
          <a:p>
            <a:endParaRPr lang="en-NZ" sz="1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Therefore the Traffic Controller </a:t>
            </a:r>
            <a:r>
              <a:rPr lang="en-N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TC</a:t>
            </a: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designation may be required at short notice and only until site control reverts to an STMS</a:t>
            </a:r>
          </a:p>
          <a:p>
            <a:endParaRPr lang="en-NZ" sz="1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586798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NZ" sz="1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CoPTTM </a:t>
            </a:r>
            <a:r>
              <a:rPr lang="en-NZ" sz="1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A Clause A5.9 Traffic </a:t>
            </a:r>
            <a:r>
              <a:rPr lang="en-NZ" sz="1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Controller</a:t>
            </a:r>
            <a:endParaRPr lang="en-NZ" sz="1400" dirty="0"/>
          </a:p>
        </p:txBody>
      </p:sp>
      <p:sp>
        <p:nvSpPr>
          <p:cNvPr id="8" name="Explosion 1 7"/>
          <p:cNvSpPr/>
          <p:nvPr/>
        </p:nvSpPr>
        <p:spPr>
          <a:xfrm rot="20370346">
            <a:off x="211574" y="640034"/>
            <a:ext cx="2016224" cy="14401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 rot="20281797">
            <a:off x="668599" y="98592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endParaRPr lang="en-N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014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924944"/>
            <a:ext cx="418680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TC Garment:</a:t>
            </a:r>
          </a:p>
          <a:p>
            <a:endParaRPr lang="en-NZ" sz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NZ" sz="2000" dirty="0" smtClean="0">
                <a:solidFill>
                  <a:schemeClr val="tx2"/>
                </a:solidFill>
              </a:rPr>
              <a:t>A standard orange </a:t>
            </a:r>
            <a:r>
              <a:rPr lang="en-NZ" sz="2000" dirty="0">
                <a:solidFill>
                  <a:schemeClr val="tx2"/>
                </a:solidFill>
              </a:rPr>
              <a:t>high visibility </a:t>
            </a:r>
            <a:r>
              <a:rPr lang="en-NZ" sz="2000" dirty="0" smtClean="0">
                <a:solidFill>
                  <a:schemeClr val="tx2"/>
                </a:solidFill>
              </a:rPr>
              <a:t>garment (Class F or NF)</a:t>
            </a:r>
          </a:p>
          <a:p>
            <a:endParaRPr lang="en-NZ" sz="1200" dirty="0">
              <a:solidFill>
                <a:schemeClr val="tx2"/>
              </a:solidFill>
            </a:endParaRPr>
          </a:p>
          <a:p>
            <a:r>
              <a:rPr lang="en-NZ" sz="2000" dirty="0" smtClean="0">
                <a:solidFill>
                  <a:schemeClr val="tx2"/>
                </a:solidFill>
              </a:rPr>
              <a:t>“</a:t>
            </a:r>
            <a:r>
              <a:rPr lang="en-N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  <a:r>
              <a:rPr lang="en-NZ" sz="2000" dirty="0">
                <a:solidFill>
                  <a:schemeClr val="tx2"/>
                </a:solidFill>
              </a:rPr>
              <a:t>” </a:t>
            </a:r>
            <a:r>
              <a:rPr lang="en-NZ" sz="2000" dirty="0" smtClean="0">
                <a:solidFill>
                  <a:schemeClr val="tx2"/>
                </a:solidFill>
              </a:rPr>
              <a:t>panel Front and back</a:t>
            </a:r>
            <a:endParaRPr lang="en-NZ" sz="2000" dirty="0">
              <a:solidFill>
                <a:schemeClr val="tx2"/>
              </a:solidFill>
            </a:endParaRPr>
          </a:p>
          <a:p>
            <a:r>
              <a:rPr lang="en-NZ" sz="2000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Reversible Panel:</a:t>
            </a:r>
          </a:p>
          <a:p>
            <a:r>
              <a:rPr lang="en-NZ" sz="2000" dirty="0" smtClean="0">
                <a:solidFill>
                  <a:schemeClr val="tx2"/>
                </a:solidFill>
              </a:rPr>
              <a:t>“TC” panel front</a:t>
            </a:r>
          </a:p>
          <a:p>
            <a:r>
              <a:rPr lang="en-NZ" sz="2000" dirty="0" smtClean="0">
                <a:solidFill>
                  <a:schemeClr val="tx2"/>
                </a:solidFill>
              </a:rPr>
              <a:t>Garment orange on reverse</a:t>
            </a:r>
            <a:endParaRPr lang="en-NZ" sz="2000" dirty="0">
              <a:solidFill>
                <a:schemeClr val="tx2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953" y="2662929"/>
            <a:ext cx="4355273" cy="3247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9534" y="1177588"/>
            <a:ext cx="730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 Controller Reversible Panel Concept</a:t>
            </a:r>
            <a:endParaRPr lang="en-NZ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73390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FF5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 to enable a Traffic Controller to always have it at hand – to be “available” at short notice.</a:t>
            </a:r>
            <a:endParaRPr lang="en-NZ" sz="2400" dirty="0">
              <a:solidFill>
                <a:srgbClr val="FF5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0146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320898" y="4566527"/>
            <a:ext cx="3073770" cy="1558870"/>
            <a:chOff x="1229186" y="4623021"/>
            <a:chExt cx="3073770" cy="1558870"/>
          </a:xfrm>
        </p:grpSpPr>
        <p:sp>
          <p:nvSpPr>
            <p:cNvPr id="23" name="Rectangle 22"/>
            <p:cNvSpPr/>
            <p:nvPr/>
          </p:nvSpPr>
          <p:spPr>
            <a:xfrm>
              <a:off x="1229186" y="4623021"/>
              <a:ext cx="3073770" cy="1558870"/>
            </a:xfrm>
            <a:prstGeom prst="rect">
              <a:avLst/>
            </a:prstGeom>
            <a:solidFill>
              <a:srgbClr val="FF5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74474" y="4874084"/>
              <a:ext cx="10081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 smtClean="0">
                  <a:solidFill>
                    <a:schemeClr val="tx2"/>
                  </a:solidFill>
                  <a:latin typeface="AR CENA" panose="02000000000000000000" pitchFamily="2" charset="0"/>
                </a:rPr>
                <a:t>XYZ</a:t>
              </a:r>
            </a:p>
            <a:p>
              <a:pPr algn="ctr"/>
              <a:r>
                <a:rPr lang="en-NZ" dirty="0" smtClean="0">
                  <a:solidFill>
                    <a:schemeClr val="tx2"/>
                  </a:solidFill>
                  <a:latin typeface="AR CENA" panose="02000000000000000000" pitchFamily="2" charset="0"/>
                </a:rPr>
                <a:t>ROADS</a:t>
              </a:r>
            </a:p>
            <a:p>
              <a:pPr algn="ctr"/>
              <a:r>
                <a:rPr lang="en-NZ" dirty="0" smtClean="0">
                  <a:solidFill>
                    <a:schemeClr val="tx2"/>
                  </a:solidFill>
                  <a:latin typeface="AR CENA" panose="02000000000000000000" pitchFamily="2" charset="0"/>
                </a:rPr>
                <a:t>NZ</a:t>
              </a:r>
              <a:endParaRPr lang="en-NZ" dirty="0">
                <a:solidFill>
                  <a:schemeClr val="tx2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45841" y="4574358"/>
            <a:ext cx="3065000" cy="1539558"/>
            <a:chOff x="2004132" y="4987619"/>
            <a:chExt cx="3065000" cy="1539558"/>
          </a:xfrm>
        </p:grpSpPr>
        <p:sp>
          <p:nvSpPr>
            <p:cNvPr id="20" name="Rectangle 19"/>
            <p:cNvSpPr/>
            <p:nvPr/>
          </p:nvSpPr>
          <p:spPr>
            <a:xfrm>
              <a:off x="2004132" y="4987619"/>
              <a:ext cx="3065000" cy="1539558"/>
            </a:xfrm>
            <a:prstGeom prst="rect">
              <a:avLst/>
            </a:prstGeom>
            <a:pattFill prst="openDmnd">
              <a:fgClr>
                <a:schemeClr val="bg1">
                  <a:lumMod val="85000"/>
                </a:schemeClr>
              </a:fgClr>
              <a:bgClr>
                <a:srgbClr val="B5F50A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36532" y="5055804"/>
              <a:ext cx="180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8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TC</a:t>
              </a:r>
              <a:endParaRPr lang="en-NZ" sz="8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20168"/>
            <a:ext cx="3096344" cy="23087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7685" y="1725785"/>
            <a:ext cx="83912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Reversible TC Panel:</a:t>
            </a:r>
          </a:p>
          <a:p>
            <a:r>
              <a:rPr lang="en-NZ" sz="2000" dirty="0">
                <a:solidFill>
                  <a:schemeClr val="tx2"/>
                </a:solidFill>
              </a:rPr>
              <a:t>	</a:t>
            </a:r>
            <a:r>
              <a:rPr lang="en-NZ" sz="2000" dirty="0" smtClean="0">
                <a:solidFill>
                  <a:schemeClr val="tx2"/>
                </a:solidFill>
              </a:rPr>
              <a:t> Front – Yellow Green retroreflective with black </a:t>
            </a:r>
            <a:r>
              <a:rPr lang="en-NZ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</a:t>
            </a:r>
          </a:p>
          <a:p>
            <a:r>
              <a:rPr lang="en-NZ" sz="2000" dirty="0">
                <a:solidFill>
                  <a:schemeClr val="tx2"/>
                </a:solidFill>
              </a:rPr>
              <a:t>	 </a:t>
            </a:r>
            <a:r>
              <a:rPr lang="en-NZ" sz="2000" dirty="0" smtClean="0">
                <a:solidFill>
                  <a:schemeClr val="tx2"/>
                </a:solidFill>
              </a:rPr>
              <a:t>Reverse –  Garment Orange with Company Logo (Logo optional)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 pocket </a:t>
            </a:r>
            <a:r>
              <a:rPr lang="en-NZ" sz="2000" dirty="0" smtClean="0">
                <a:solidFill>
                  <a:schemeClr val="tx2"/>
                </a:solidFill>
              </a:rPr>
              <a:t>designed to hold TC Panel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 </a:t>
            </a:r>
            <a:r>
              <a:rPr lang="en-N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 </a:t>
            </a:r>
            <a:r>
              <a:rPr lang="en-NZ" sz="2000" dirty="0" smtClean="0">
                <a:solidFill>
                  <a:schemeClr val="tx2"/>
                </a:solidFill>
              </a:rPr>
              <a:t>panel </a:t>
            </a:r>
            <a:r>
              <a:rPr lang="en-NZ" sz="3200" dirty="0" smtClean="0">
                <a:solidFill>
                  <a:schemeClr val="tx2"/>
                </a:solidFill>
              </a:rPr>
              <a:t>100</a:t>
            </a:r>
            <a:r>
              <a:rPr lang="en-NZ" sz="2000" dirty="0" smtClean="0">
                <a:solidFill>
                  <a:schemeClr val="tx2"/>
                </a:solidFill>
              </a:rPr>
              <a:t>mm</a:t>
            </a:r>
            <a:r>
              <a:rPr lang="en-NZ" sz="2400" dirty="0" smtClean="0">
                <a:solidFill>
                  <a:schemeClr val="tx2"/>
                </a:solidFill>
              </a:rPr>
              <a:t> x </a:t>
            </a:r>
            <a:r>
              <a:rPr lang="en-NZ" sz="3200" dirty="0" smtClean="0">
                <a:solidFill>
                  <a:schemeClr val="tx2"/>
                </a:solidFill>
              </a:rPr>
              <a:t>100</a:t>
            </a:r>
            <a:r>
              <a:rPr lang="en-NZ" sz="2000" dirty="0" smtClean="0">
                <a:solidFill>
                  <a:schemeClr val="tx2"/>
                </a:solidFill>
              </a:rPr>
              <a:t>mm</a:t>
            </a:r>
            <a:r>
              <a:rPr lang="en-NZ" sz="2400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back </a:t>
            </a:r>
            <a:r>
              <a:rPr lang="en-NZ" sz="2000" dirty="0" smtClean="0">
                <a:solidFill>
                  <a:schemeClr val="tx2"/>
                </a:solidFill>
              </a:rPr>
              <a:t>panel </a:t>
            </a:r>
            <a:r>
              <a:rPr lang="en-NZ" sz="3200" dirty="0" smtClean="0">
                <a:solidFill>
                  <a:schemeClr val="tx2"/>
                </a:solidFill>
              </a:rPr>
              <a:t>100</a:t>
            </a:r>
            <a:r>
              <a:rPr lang="en-NZ" sz="2000" dirty="0" smtClean="0">
                <a:solidFill>
                  <a:schemeClr val="tx2"/>
                </a:solidFill>
              </a:rPr>
              <a:t>mm</a:t>
            </a:r>
            <a:r>
              <a:rPr lang="en-NZ" sz="2400" dirty="0" smtClean="0">
                <a:solidFill>
                  <a:schemeClr val="tx2"/>
                </a:solidFill>
              </a:rPr>
              <a:t> x </a:t>
            </a:r>
            <a:r>
              <a:rPr lang="en-NZ" sz="3200" dirty="0" smtClean="0">
                <a:solidFill>
                  <a:schemeClr val="tx2"/>
                </a:solidFill>
              </a:rPr>
              <a:t>250</a:t>
            </a:r>
            <a:r>
              <a:rPr lang="en-NZ" sz="2000" dirty="0" smtClean="0">
                <a:solidFill>
                  <a:schemeClr val="tx2"/>
                </a:solidFill>
              </a:rPr>
              <a:t>mm</a:t>
            </a:r>
          </a:p>
          <a:p>
            <a:r>
              <a:rPr lang="en-NZ" sz="2400" dirty="0" smtClean="0">
                <a:solidFill>
                  <a:schemeClr val="tx2"/>
                </a:solidFill>
              </a:rPr>
              <a:t> </a:t>
            </a:r>
            <a:endParaRPr lang="en-NZ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9534" y="836712"/>
            <a:ext cx="73068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 Controller – TC</a:t>
            </a:r>
          </a:p>
          <a:p>
            <a:pPr algn="ctr"/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Reversible panel concept</a:t>
            </a:r>
            <a:endParaRPr lang="en-NZ" sz="24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4423257"/>
            <a:ext cx="3395672" cy="1800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1256894" y="4520237"/>
            <a:ext cx="3243272" cy="16478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4" name="Group 13"/>
          <p:cNvGrpSpPr/>
          <p:nvPr/>
        </p:nvGrpSpPr>
        <p:grpSpPr>
          <a:xfrm>
            <a:off x="1326740" y="4562136"/>
            <a:ext cx="3073770" cy="1558870"/>
            <a:chOff x="1229186" y="4623021"/>
            <a:chExt cx="3073770" cy="1558870"/>
          </a:xfrm>
        </p:grpSpPr>
        <p:sp>
          <p:nvSpPr>
            <p:cNvPr id="12" name="Rectangle 11"/>
            <p:cNvSpPr/>
            <p:nvPr/>
          </p:nvSpPr>
          <p:spPr>
            <a:xfrm>
              <a:off x="1229186" y="4623021"/>
              <a:ext cx="3073770" cy="1558870"/>
            </a:xfrm>
            <a:prstGeom prst="rect">
              <a:avLst/>
            </a:prstGeom>
            <a:solidFill>
              <a:srgbClr val="FF5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74474" y="4874084"/>
              <a:ext cx="10081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 smtClean="0">
                  <a:solidFill>
                    <a:schemeClr val="tx2"/>
                  </a:solidFill>
                  <a:latin typeface="AR CENA" panose="02000000000000000000" pitchFamily="2" charset="0"/>
                </a:rPr>
                <a:t>XYZ</a:t>
              </a:r>
            </a:p>
            <a:p>
              <a:pPr algn="ctr"/>
              <a:r>
                <a:rPr lang="en-NZ" dirty="0" smtClean="0">
                  <a:solidFill>
                    <a:schemeClr val="tx2"/>
                  </a:solidFill>
                  <a:latin typeface="AR CENA" panose="02000000000000000000" pitchFamily="2" charset="0"/>
                </a:rPr>
                <a:t>ROADS</a:t>
              </a:r>
            </a:p>
            <a:p>
              <a:pPr algn="ctr"/>
              <a:r>
                <a:rPr lang="en-NZ" dirty="0" smtClean="0">
                  <a:solidFill>
                    <a:schemeClr val="tx2"/>
                  </a:solidFill>
                  <a:latin typeface="AR CENA" panose="02000000000000000000" pitchFamily="2" charset="0"/>
                </a:rPr>
                <a:t>NZ</a:t>
              </a:r>
              <a:endParaRPr lang="en-NZ" dirty="0">
                <a:solidFill>
                  <a:schemeClr val="tx2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48834" y="4567273"/>
            <a:ext cx="3065000" cy="1539558"/>
            <a:chOff x="2004132" y="4987619"/>
            <a:chExt cx="3065000" cy="1539558"/>
          </a:xfrm>
        </p:grpSpPr>
        <p:sp>
          <p:nvSpPr>
            <p:cNvPr id="16" name="Rectangle 15"/>
            <p:cNvSpPr/>
            <p:nvPr/>
          </p:nvSpPr>
          <p:spPr>
            <a:xfrm>
              <a:off x="2004132" y="4987619"/>
              <a:ext cx="3065000" cy="1539558"/>
            </a:xfrm>
            <a:prstGeom prst="rect">
              <a:avLst/>
            </a:prstGeom>
            <a:pattFill prst="openDmnd">
              <a:fgClr>
                <a:schemeClr val="bg1">
                  <a:lumMod val="85000"/>
                </a:schemeClr>
              </a:fgClr>
              <a:bgClr>
                <a:srgbClr val="B5F50A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36532" y="5055804"/>
              <a:ext cx="180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8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TC</a:t>
              </a:r>
              <a:endParaRPr lang="en-NZ" sz="8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1552517" y="4521685"/>
            <a:ext cx="26246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15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56992"/>
            <a:ext cx="7772400" cy="1866512"/>
          </a:xfrm>
        </p:spPr>
        <p:txBody>
          <a:bodyPr/>
          <a:lstStyle/>
          <a:p>
            <a:r>
              <a:rPr lang="en-NZ" dirty="0" smtClean="0"/>
              <a:t>Thank You</a:t>
            </a:r>
            <a:r>
              <a:rPr lang="en-NZ" dirty="0"/>
              <a:t/>
            </a:r>
            <a:br>
              <a:rPr lang="en-NZ" dirty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Questions</a:t>
            </a:r>
            <a:endParaRPr lang="en-N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797" y="2276872"/>
            <a:ext cx="3862905" cy="28803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I am keen to have feed back regarding this concept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72032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TTM Conference    Wairakei  July 2015    ALANRO CONSULTANTS</a:t>
            </a:r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87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75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r>
              <a:rPr lang="en-NZ" sz="1400" b="1" i="1" dirty="0" smtClean="0"/>
              <a:t>TTM Conference</a:t>
            </a:r>
            <a:r>
              <a:rPr lang="en-NZ" b="1" i="1" dirty="0" smtClean="0"/>
              <a:t>	 		</a:t>
            </a:r>
            <a:r>
              <a:rPr lang="en-NZ" sz="1400" b="1" i="1" dirty="0" smtClean="0"/>
              <a:t>Wairakei  July 2015  </a:t>
            </a:r>
            <a:r>
              <a:rPr lang="en-NZ" b="1" i="1" dirty="0" smtClean="0"/>
              <a:t>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55679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352376"/>
            <a:ext cx="75608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N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Visibility Garments:</a:t>
            </a:r>
          </a:p>
          <a:p>
            <a:pPr algn="ctr"/>
            <a:endParaRPr lang="en-NZ" sz="1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Highlight changes in 4</a:t>
            </a:r>
            <a:r>
              <a:rPr lang="en-NZ" sz="2400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Edition</a:t>
            </a:r>
          </a:p>
          <a:p>
            <a:pPr algn="ctr"/>
            <a:r>
              <a:rPr lang="en-N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CoPTTM Effective </a:t>
            </a:r>
            <a:r>
              <a:rPr lang="en-N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N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January 2015</a:t>
            </a:r>
          </a:p>
          <a:p>
            <a:pPr algn="ctr"/>
            <a:endParaRPr lang="en-NZ" sz="1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where</a:t>
            </a: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TTMC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label became </a:t>
            </a: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TTMC–W</a:t>
            </a:r>
          </a:p>
          <a:p>
            <a:pPr algn="ctr"/>
            <a:endParaRPr lang="en-NZ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N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Introduce: </a:t>
            </a:r>
          </a:p>
          <a:p>
            <a:endParaRPr lang="en-NZ" sz="1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NZ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N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</a:t>
            </a: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New design  </a:t>
            </a:r>
          </a:p>
          <a:p>
            <a:pPr algn="ctr"/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For a Traffic Controllers (TC) Garment</a:t>
            </a:r>
            <a:r>
              <a:rPr lang="en-NZ" sz="2400" dirty="0">
                <a:solidFill>
                  <a:schemeClr val="tx2"/>
                </a:solidFill>
              </a:rPr>
              <a:t>	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57076"/>
            <a:ext cx="676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23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75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640960" cy="365125"/>
          </a:xfrm>
        </p:spPr>
        <p:txBody>
          <a:bodyPr/>
          <a:lstStyle/>
          <a:p>
            <a:r>
              <a:rPr lang="en-NZ" sz="1400" b="1" i="1" dirty="0" smtClean="0"/>
              <a:t>TTM Conference</a:t>
            </a:r>
            <a:r>
              <a:rPr lang="en-NZ" b="1" i="1" dirty="0" smtClean="0"/>
              <a:t>	 		</a:t>
            </a:r>
            <a:r>
              <a:rPr lang="en-NZ" sz="1400" b="1" i="1" dirty="0" smtClean="0"/>
              <a:t>Wairakei  July 2015  </a:t>
            </a:r>
            <a:r>
              <a:rPr lang="en-NZ" b="1" i="1" dirty="0" smtClean="0"/>
              <a:t>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55679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611559" y="836712"/>
            <a:ext cx="816510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history</a:t>
            </a:r>
          </a:p>
          <a:p>
            <a:pPr algn="ctr"/>
            <a:endParaRPr lang="en-NZ" sz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First High Visibility Garments made in NZ in the 90’s were </a:t>
            </a:r>
          </a:p>
          <a:p>
            <a:r>
              <a:rPr lang="en-N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a New Zealand version of EN 471 design (for HCH).</a:t>
            </a:r>
            <a:endParaRPr lang="en-NZ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NZ" sz="1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the late 90’s </a:t>
            </a:r>
            <a:r>
              <a:rPr lang="en-NZ" i="1" dirty="0" smtClean="0">
                <a:solidFill>
                  <a:schemeClr val="tx2"/>
                </a:solidFill>
                <a:latin typeface="+mj-lt"/>
              </a:rPr>
              <a:t>(‘97 &amp; ‘99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the joint Aust &amp; NZ Standards committee </a:t>
            </a:r>
          </a:p>
          <a:p>
            <a:r>
              <a:rPr lang="en-N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published a Materials and a Garment Standard</a:t>
            </a:r>
          </a:p>
          <a:p>
            <a:r>
              <a:rPr lang="en-N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- Early CoPTTM Designs based on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these Standards</a:t>
            </a:r>
            <a:endParaRPr lang="en-NZ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NZ" sz="1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N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2010 and 2011 revisions  were published for both these Standards.</a:t>
            </a:r>
            <a:endParaRPr lang="en-NZ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NZ" sz="1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2012 CoPTTM Section B3 u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pdated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harmonise with the new Standards</a:t>
            </a:r>
          </a:p>
          <a:p>
            <a:endParaRPr lang="en-NZ" sz="1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wider range of garment options were added to incorporate a number</a:t>
            </a:r>
          </a:p>
          <a:p>
            <a:r>
              <a:rPr lang="en-N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garments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that had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“appeared” in the market.</a:t>
            </a:r>
            <a:endParaRPr lang="en-NZ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NZ" sz="1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Garment design specifications established in conjunction with NZ’s</a:t>
            </a:r>
          </a:p>
          <a:p>
            <a:r>
              <a:rPr lang="en-N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leading manufacturers</a:t>
            </a:r>
            <a:r>
              <a:rPr lang="en-NZ" sz="2000" dirty="0">
                <a:solidFill>
                  <a:schemeClr val="tx2"/>
                </a:solidFill>
              </a:rPr>
              <a:t>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38539"/>
            <a:ext cx="676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41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75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8640960" cy="365125"/>
          </a:xfrm>
        </p:spPr>
        <p:txBody>
          <a:bodyPr/>
          <a:lstStyle/>
          <a:p>
            <a:r>
              <a:rPr lang="en-NZ" sz="1400" b="1" i="1" dirty="0" smtClean="0"/>
              <a:t>TTM Conference</a:t>
            </a:r>
            <a:r>
              <a:rPr lang="en-NZ" b="1" i="1" dirty="0" smtClean="0"/>
              <a:t>	 		</a:t>
            </a:r>
            <a:r>
              <a:rPr lang="en-NZ" sz="1400" b="1" i="1" dirty="0" smtClean="0"/>
              <a:t>Wairakei  July 2015  </a:t>
            </a:r>
            <a:r>
              <a:rPr lang="en-NZ" b="1" i="1" dirty="0" smtClean="0"/>
              <a:t>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55679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980728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CoPTTM Section B3 </a:t>
            </a:r>
          </a:p>
          <a:p>
            <a:pPr algn="ctr"/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visibility garments </a:t>
            </a:r>
          </a:p>
          <a:p>
            <a:pPr algn="ctr"/>
            <a:endParaRPr lang="en-NZ" sz="1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N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NZ" sz="12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NZ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 visibility materials and retroreflective fabrics must comply with</a:t>
            </a:r>
          </a:p>
          <a:p>
            <a:r>
              <a:rPr lang="en-NZ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AS/NZS 1906 Part 4 2010 </a:t>
            </a:r>
            <a:r>
              <a:rPr lang="en-NZ" dirty="0" smtClean="0">
                <a:solidFill>
                  <a:schemeClr val="tx2"/>
                </a:solidFill>
              </a:rPr>
              <a:t>      </a:t>
            </a:r>
          </a:p>
          <a:p>
            <a:r>
              <a:rPr lang="en-NZ" dirty="0" smtClean="0">
                <a:solidFill>
                  <a:schemeClr val="tx2"/>
                </a:solidFill>
              </a:rPr>
              <a:t>           Part </a:t>
            </a:r>
            <a:r>
              <a:rPr lang="en-NZ" sz="2400" b="1" dirty="0" smtClean="0">
                <a:solidFill>
                  <a:schemeClr val="tx2"/>
                </a:solidFill>
              </a:rPr>
              <a:t>4</a:t>
            </a:r>
            <a:r>
              <a:rPr lang="en-NZ" dirty="0" smtClean="0">
                <a:solidFill>
                  <a:schemeClr val="tx2"/>
                </a:solidFill>
              </a:rPr>
              <a:t>   High visibility materials for safety garments </a:t>
            </a:r>
          </a:p>
          <a:p>
            <a:r>
              <a:rPr lang="en-NZ" dirty="0">
                <a:solidFill>
                  <a:schemeClr val="tx2"/>
                </a:solidFill>
              </a:rPr>
              <a:t> </a:t>
            </a:r>
            <a:r>
              <a:rPr lang="en-NZ" dirty="0" smtClean="0">
                <a:solidFill>
                  <a:schemeClr val="tx2"/>
                </a:solidFill>
              </a:rPr>
              <a:t>                        both Fluoro and non fluoro</a:t>
            </a:r>
          </a:p>
          <a:p>
            <a:r>
              <a:rPr lang="en-NZ" dirty="0">
                <a:solidFill>
                  <a:schemeClr val="tx2"/>
                </a:solidFill>
              </a:rPr>
              <a:t>	</a:t>
            </a:r>
            <a:r>
              <a:rPr lang="en-NZ" dirty="0" smtClean="0">
                <a:solidFill>
                  <a:schemeClr val="tx2"/>
                </a:solidFill>
              </a:rPr>
              <a:t>         including the 2014 amendment</a:t>
            </a:r>
            <a:endParaRPr lang="en-NZ" sz="1200" dirty="0" smtClean="0">
              <a:solidFill>
                <a:schemeClr val="tx2"/>
              </a:solidFill>
            </a:endParaRPr>
          </a:p>
          <a:p>
            <a:endParaRPr lang="en-NZ" sz="12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NZ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Garment designs are harmonised with but add to</a:t>
            </a:r>
          </a:p>
          <a:p>
            <a:r>
              <a:rPr lang="en-NZ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AS/NZS 4602 Part 1 2011 </a:t>
            </a:r>
            <a:r>
              <a:rPr lang="en-NZ" dirty="0" smtClean="0">
                <a:solidFill>
                  <a:schemeClr val="tx2"/>
                </a:solidFill>
              </a:rPr>
              <a:t>       </a:t>
            </a:r>
          </a:p>
          <a:p>
            <a:r>
              <a:rPr lang="en-NZ" dirty="0" smtClean="0">
                <a:solidFill>
                  <a:schemeClr val="tx2"/>
                </a:solidFill>
              </a:rPr>
              <a:t>           Part </a:t>
            </a:r>
            <a:r>
              <a:rPr lang="en-NZ" sz="3200" b="1" dirty="0" smtClean="0">
                <a:solidFill>
                  <a:schemeClr val="tx2"/>
                </a:solidFill>
              </a:rPr>
              <a:t>1</a:t>
            </a:r>
            <a:r>
              <a:rPr lang="en-NZ" dirty="0" smtClean="0">
                <a:solidFill>
                  <a:schemeClr val="tx2"/>
                </a:solidFill>
              </a:rPr>
              <a:t> Garments for high risk applications</a:t>
            </a:r>
          </a:p>
          <a:p>
            <a:r>
              <a:rPr lang="en-NZ" dirty="0">
                <a:solidFill>
                  <a:schemeClr val="tx2"/>
                </a:solidFill>
              </a:rPr>
              <a:t> </a:t>
            </a:r>
            <a:r>
              <a:rPr lang="en-NZ" dirty="0" smtClean="0">
                <a:solidFill>
                  <a:schemeClr val="tx2"/>
                </a:solidFill>
              </a:rPr>
              <a:t>                      including the pending amendment</a:t>
            </a:r>
            <a:endParaRPr lang="en-NZ" dirty="0">
              <a:solidFill>
                <a:schemeClr val="tx2"/>
              </a:solidFill>
            </a:endParaRPr>
          </a:p>
          <a:p>
            <a:endParaRPr lang="en-NZ" dirty="0" smtClean="0">
              <a:solidFill>
                <a:schemeClr val="tx2"/>
              </a:solidFill>
            </a:endParaRPr>
          </a:p>
          <a:p>
            <a:pPr algn="ctr"/>
            <a:r>
              <a:rPr lang="en-NZ" sz="2400" b="1" dirty="0" smtClean="0">
                <a:solidFill>
                  <a:srgbClr val="FF5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certificates</a:t>
            </a:r>
            <a:endParaRPr lang="en-NZ" sz="2400" b="1" dirty="0">
              <a:solidFill>
                <a:srgbClr val="FF5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NZ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71" y="748117"/>
            <a:ext cx="1200652" cy="104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51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 </a:t>
            </a:r>
            <a:r>
              <a:rPr lang="en-NZ" sz="1400" dirty="0" smtClean="0"/>
              <a:t>CONSULTANTS</a:t>
            </a:r>
            <a:endParaRPr lang="en-NZ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7" y="1465614"/>
            <a:ext cx="823255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visibility garment design concept:</a:t>
            </a:r>
          </a:p>
          <a:p>
            <a:endParaRPr lang="en-NZ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NZ" sz="2000" b="1" dirty="0" smtClean="0">
                <a:solidFill>
                  <a:schemeClr val="tx2"/>
                </a:solidFill>
              </a:rPr>
              <a:t> Each garment is appropriate for use:</a:t>
            </a:r>
          </a:p>
          <a:p>
            <a:r>
              <a:rPr lang="en-NZ" dirty="0">
                <a:solidFill>
                  <a:schemeClr val="tx2"/>
                </a:solidFill>
              </a:rPr>
              <a:t>	</a:t>
            </a:r>
            <a:r>
              <a:rPr lang="en-NZ" dirty="0" smtClean="0">
                <a:solidFill>
                  <a:schemeClr val="tx2"/>
                </a:solidFill>
              </a:rPr>
              <a:t>in any weather condition, dry or rain</a:t>
            </a:r>
          </a:p>
          <a:p>
            <a:r>
              <a:rPr lang="en-NZ" dirty="0">
                <a:solidFill>
                  <a:schemeClr val="tx2"/>
                </a:solidFill>
              </a:rPr>
              <a:t> </a:t>
            </a:r>
            <a:r>
              <a:rPr lang="en-NZ" dirty="0" smtClean="0">
                <a:solidFill>
                  <a:schemeClr val="tx2"/>
                </a:solidFill>
              </a:rPr>
              <a:t>	in daylight or the hours of darkness</a:t>
            </a:r>
          </a:p>
          <a:p>
            <a:r>
              <a:rPr lang="en-NZ" dirty="0">
                <a:solidFill>
                  <a:schemeClr val="tx2"/>
                </a:solidFill>
              </a:rPr>
              <a:t>	</a:t>
            </a:r>
            <a:r>
              <a:rPr lang="en-NZ" dirty="0" smtClean="0">
                <a:solidFill>
                  <a:schemeClr val="tx2"/>
                </a:solidFill>
              </a:rPr>
              <a:t>and in low light conditions</a:t>
            </a:r>
          </a:p>
          <a:p>
            <a:endParaRPr lang="en-NZ" sz="12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NZ" sz="2000" b="1" dirty="0" smtClean="0">
                <a:solidFill>
                  <a:schemeClr val="tx2"/>
                </a:solidFill>
              </a:rPr>
              <a:t> The garment design specification:</a:t>
            </a:r>
          </a:p>
          <a:p>
            <a:r>
              <a:rPr lang="en-NZ" dirty="0" smtClean="0">
                <a:solidFill>
                  <a:schemeClr val="tx2"/>
                </a:solidFill>
              </a:rPr>
              <a:t>                CoPTTM Compliance set </a:t>
            </a:r>
            <a:r>
              <a:rPr lang="en-NZ" dirty="0">
                <a:solidFill>
                  <a:schemeClr val="tx2"/>
                </a:solidFill>
              </a:rPr>
              <a:t>slightly higher than </a:t>
            </a:r>
            <a:r>
              <a:rPr lang="en-NZ" dirty="0" smtClean="0">
                <a:solidFill>
                  <a:schemeClr val="tx2"/>
                </a:solidFill>
              </a:rPr>
              <a:t>the </a:t>
            </a:r>
            <a:r>
              <a:rPr lang="en-N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levels  </a:t>
            </a:r>
            <a:r>
              <a:rPr lang="en-NZ" dirty="0">
                <a:solidFill>
                  <a:schemeClr val="tx2"/>
                </a:solidFill>
              </a:rPr>
              <a:t>set in </a:t>
            </a:r>
            <a:endParaRPr lang="en-NZ" dirty="0" smtClean="0">
              <a:solidFill>
                <a:schemeClr val="tx2"/>
              </a:solidFill>
            </a:endParaRPr>
          </a:p>
          <a:p>
            <a:r>
              <a:rPr lang="en-NZ" dirty="0">
                <a:solidFill>
                  <a:schemeClr val="tx2"/>
                </a:solidFill>
              </a:rPr>
              <a:t> </a:t>
            </a:r>
            <a:r>
              <a:rPr lang="en-NZ" dirty="0" smtClean="0">
                <a:solidFill>
                  <a:schemeClr val="tx2"/>
                </a:solidFill>
              </a:rPr>
              <a:t>               Standards documents  to recognise </a:t>
            </a:r>
          </a:p>
          <a:p>
            <a:r>
              <a:rPr lang="en-NZ" dirty="0">
                <a:solidFill>
                  <a:schemeClr val="tx2"/>
                </a:solidFill>
              </a:rPr>
              <a:t> </a:t>
            </a:r>
            <a:r>
              <a:rPr lang="en-NZ" dirty="0" smtClean="0">
                <a:solidFill>
                  <a:schemeClr val="tx2"/>
                </a:solidFill>
              </a:rPr>
              <a:t>                    the increased risk of accident</a:t>
            </a:r>
          </a:p>
          <a:p>
            <a:r>
              <a:rPr lang="en-NZ" dirty="0">
                <a:solidFill>
                  <a:schemeClr val="tx2"/>
                </a:solidFill>
              </a:rPr>
              <a:t>	</a:t>
            </a:r>
            <a:r>
              <a:rPr lang="en-NZ" dirty="0" smtClean="0">
                <a:solidFill>
                  <a:schemeClr val="tx2"/>
                </a:solidFill>
              </a:rPr>
              <a:t>     the frequent exposure to such risk and</a:t>
            </a:r>
          </a:p>
          <a:p>
            <a:r>
              <a:rPr lang="en-NZ" dirty="0" smtClean="0">
                <a:solidFill>
                  <a:schemeClr val="tx2"/>
                </a:solidFill>
              </a:rPr>
              <a:t>	     the potential severity of the injury</a:t>
            </a:r>
            <a:endParaRPr lang="en-NZ" sz="1200" dirty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                </a:t>
            </a:r>
            <a:endParaRPr lang="en-NZ" sz="12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NZ" sz="2000" b="1" dirty="0" smtClean="0">
                <a:solidFill>
                  <a:schemeClr val="tx2"/>
                </a:solidFill>
              </a:rPr>
              <a:t>  Section B3 </a:t>
            </a:r>
            <a:r>
              <a:rPr lang="en-NZ" sz="2000" dirty="0" smtClean="0">
                <a:solidFill>
                  <a:schemeClr val="tx2"/>
                </a:solidFill>
              </a:rPr>
              <a:t>is a definitive design – not a minimum Standard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606007" y="4337394"/>
            <a:ext cx="216024" cy="2160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36712"/>
            <a:ext cx="6667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94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 </a:t>
            </a:r>
            <a:r>
              <a:rPr lang="en-NZ" sz="1400" dirty="0" smtClean="0"/>
              <a:t>CONSULTANTS</a:t>
            </a:r>
            <a:endParaRPr lang="en-NZ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7" y="1052736"/>
            <a:ext cx="823255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compliance points: </a:t>
            </a:r>
            <a:r>
              <a:rPr lang="en-N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NZ" dirty="0" smtClean="0">
                <a:solidFill>
                  <a:schemeClr val="tx2"/>
                </a:solidFill>
              </a:rPr>
              <a:t>known by manufacturers</a:t>
            </a:r>
            <a:r>
              <a:rPr lang="en-N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NZ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NZ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NZ" sz="2000" b="1" dirty="0" smtClean="0">
                <a:solidFill>
                  <a:schemeClr val="tx2"/>
                </a:solidFill>
              </a:rPr>
              <a:t> Sewn in Label must state TTMC-</a:t>
            </a:r>
            <a:r>
              <a:rPr lang="en-NZ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NZ" sz="2000" b="1" dirty="0" smtClean="0">
                <a:solidFill>
                  <a:schemeClr val="tx2"/>
                </a:solidFill>
              </a:rPr>
              <a:t> Compliant – </a:t>
            </a:r>
            <a:r>
              <a:rPr lang="en-NZ" sz="2000" dirty="0" smtClean="0">
                <a:solidFill>
                  <a:schemeClr val="tx2"/>
                </a:solidFill>
              </a:rPr>
              <a:t>incl Xtra Small</a:t>
            </a:r>
          </a:p>
          <a:p>
            <a:r>
              <a:rPr lang="en-NZ" sz="2000" dirty="0">
                <a:solidFill>
                  <a:schemeClr val="tx2"/>
                </a:solidFill>
              </a:rPr>
              <a:t> </a:t>
            </a:r>
            <a:r>
              <a:rPr lang="en-NZ" sz="2000" dirty="0" smtClean="0">
                <a:solidFill>
                  <a:schemeClr val="tx2"/>
                </a:solidFill>
              </a:rPr>
              <a:t>      sizes</a:t>
            </a:r>
          </a:p>
          <a:p>
            <a:endParaRPr lang="en-NZ" sz="1000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NZ" sz="2000" b="1" dirty="0" smtClean="0">
                <a:solidFill>
                  <a:schemeClr val="tx2"/>
                </a:solidFill>
              </a:rPr>
              <a:t> Test for compliance is the Size “S” Small garment – </a:t>
            </a:r>
            <a:r>
              <a:rPr lang="en-NZ" sz="2000" dirty="0" smtClean="0">
                <a:solidFill>
                  <a:schemeClr val="tx2"/>
                </a:solidFill>
              </a:rPr>
              <a:t>all in design</a:t>
            </a:r>
          </a:p>
          <a:p>
            <a:r>
              <a:rPr lang="en-NZ" sz="2000" dirty="0">
                <a:solidFill>
                  <a:schemeClr val="tx2"/>
                </a:solidFill>
              </a:rPr>
              <a:t> </a:t>
            </a:r>
            <a:r>
              <a:rPr lang="en-NZ" sz="2000" dirty="0" smtClean="0">
                <a:solidFill>
                  <a:schemeClr val="tx2"/>
                </a:solidFill>
              </a:rPr>
              <a:t>      range must then be graded in proportion up and down</a:t>
            </a:r>
          </a:p>
          <a:p>
            <a:endParaRPr lang="en-NZ" sz="1000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NZ" sz="2000" b="1" dirty="0" smtClean="0">
                <a:solidFill>
                  <a:schemeClr val="tx2"/>
                </a:solidFill>
              </a:rPr>
              <a:t> Area of background material is calculated as specified in </a:t>
            </a:r>
          </a:p>
          <a:p>
            <a:r>
              <a:rPr lang="en-NZ" sz="2000" b="1" dirty="0">
                <a:solidFill>
                  <a:schemeClr val="tx2"/>
                </a:solidFill>
              </a:rPr>
              <a:t> </a:t>
            </a:r>
            <a:r>
              <a:rPr lang="en-NZ" sz="2000" b="1" dirty="0" smtClean="0">
                <a:solidFill>
                  <a:schemeClr val="tx2"/>
                </a:solidFill>
              </a:rPr>
              <a:t>      AS/NZS 4602.1 </a:t>
            </a:r>
            <a:r>
              <a:rPr lang="en-NZ" sz="2000" dirty="0" smtClean="0">
                <a:solidFill>
                  <a:schemeClr val="tx2"/>
                </a:solidFill>
              </a:rPr>
              <a:t>but to the area specified in CoPTTM.</a:t>
            </a:r>
          </a:p>
          <a:p>
            <a:endParaRPr lang="en-NZ" sz="1000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NZ" sz="2000" b="1" dirty="0" smtClean="0">
                <a:solidFill>
                  <a:schemeClr val="tx2"/>
                </a:solidFill>
              </a:rPr>
              <a:t>Configuration of strips must comply with figures in Section B3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NZ" sz="12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NZ" sz="2000" b="1" dirty="0" smtClean="0">
                <a:solidFill>
                  <a:schemeClr val="tx2"/>
                </a:solidFill>
              </a:rPr>
              <a:t> All garment designs </a:t>
            </a:r>
            <a:r>
              <a:rPr lang="en-NZ" sz="2000" dirty="0" smtClean="0">
                <a:solidFill>
                  <a:schemeClr val="tx2"/>
                </a:solidFill>
              </a:rPr>
              <a:t>must comply with both the specification</a:t>
            </a:r>
          </a:p>
          <a:p>
            <a:r>
              <a:rPr lang="en-NZ" sz="2000" dirty="0">
                <a:solidFill>
                  <a:schemeClr val="tx2"/>
                </a:solidFill>
              </a:rPr>
              <a:t> </a:t>
            </a:r>
            <a:r>
              <a:rPr lang="en-NZ" sz="2000" dirty="0" smtClean="0">
                <a:solidFill>
                  <a:schemeClr val="tx2"/>
                </a:solidFill>
              </a:rPr>
              <a:t>      and Figures in Section 3</a:t>
            </a:r>
            <a:r>
              <a:rPr lang="en-NZ" dirty="0" smtClean="0">
                <a:solidFill>
                  <a:schemeClr val="tx2"/>
                </a:solidFill>
              </a:rPr>
              <a:t>   </a:t>
            </a:r>
          </a:p>
          <a:p>
            <a:r>
              <a:rPr lang="en-NZ" dirty="0" smtClean="0">
                <a:solidFill>
                  <a:schemeClr val="tx2"/>
                </a:solidFill>
              </a:rPr>
              <a:t>                             </a:t>
            </a:r>
            <a:endParaRPr lang="en-NZ" sz="12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NZ" dirty="0" smtClean="0">
                <a:solidFill>
                  <a:schemeClr val="tx2"/>
                </a:solidFill>
              </a:rPr>
              <a:t> </a:t>
            </a:r>
            <a:r>
              <a:rPr lang="en-NZ" b="1" dirty="0" smtClean="0">
                <a:solidFill>
                  <a:schemeClr val="tx2"/>
                </a:solidFill>
              </a:rPr>
              <a:t>Compliance date = 1</a:t>
            </a:r>
            <a:r>
              <a:rPr lang="en-NZ" b="1" baseline="30000" dirty="0" smtClean="0">
                <a:solidFill>
                  <a:schemeClr val="tx2"/>
                </a:solidFill>
              </a:rPr>
              <a:t>st</a:t>
            </a:r>
            <a:r>
              <a:rPr lang="en-NZ" b="1" dirty="0" smtClean="0">
                <a:solidFill>
                  <a:schemeClr val="tx2"/>
                </a:solidFill>
              </a:rPr>
              <a:t> January 2015.  </a:t>
            </a:r>
            <a:r>
              <a:rPr lang="en-NZ" dirty="0" smtClean="0">
                <a:solidFill>
                  <a:schemeClr val="tx2"/>
                </a:solidFill>
              </a:rPr>
              <a:t>Current garments are good until no </a:t>
            </a:r>
          </a:p>
          <a:p>
            <a:r>
              <a:rPr lang="en-NZ" dirty="0">
                <a:solidFill>
                  <a:schemeClr val="tx2"/>
                </a:solidFill>
              </a:rPr>
              <a:t> </a:t>
            </a:r>
            <a:r>
              <a:rPr lang="en-NZ" dirty="0" smtClean="0">
                <a:solidFill>
                  <a:schemeClr val="tx2"/>
                </a:solidFill>
              </a:rPr>
              <a:t>      longer appropriate for purpose.</a:t>
            </a:r>
            <a:endParaRPr lang="en-NZ" b="1" dirty="0">
              <a:solidFill>
                <a:schemeClr val="tx2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992" y="768718"/>
            <a:ext cx="1809488" cy="146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16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11453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point of note:</a:t>
            </a:r>
          </a:p>
          <a:p>
            <a:pPr algn="ctr"/>
            <a:r>
              <a:rPr lang="en-NZ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Visibility Area Measurement</a:t>
            </a:r>
            <a:endParaRPr lang="en-NZ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74" y="3042400"/>
            <a:ext cx="4236318" cy="3554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1795060"/>
            <a:ext cx="6336704" cy="18004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NZ" dirty="0" smtClean="0"/>
              <a:t>The International convention for high visibility  measurement is the torso area only.  </a:t>
            </a:r>
          </a:p>
          <a:p>
            <a:endParaRPr lang="en-NZ" sz="105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NZ" dirty="0" smtClean="0"/>
              <a:t>It does not include the sleeves area.</a:t>
            </a:r>
          </a:p>
          <a:p>
            <a:endParaRPr lang="en-NZ" sz="105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NZ" dirty="0" smtClean="0"/>
              <a:t>For high visibility garments the sleeves should morally maintain high visibility colour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014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948" y="3719162"/>
            <a:ext cx="1709538" cy="247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Isosceles Triangle 6"/>
          <p:cNvSpPr/>
          <p:nvPr/>
        </p:nvSpPr>
        <p:spPr>
          <a:xfrm rot="-600000">
            <a:off x="2753100" y="5663585"/>
            <a:ext cx="199941" cy="51608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21174"/>
            <a:ext cx="1781500" cy="21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350" y="4005623"/>
            <a:ext cx="3159392" cy="225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9534" y="1772816"/>
            <a:ext cx="7975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chemeClr val="tx2"/>
                </a:solidFill>
              </a:rPr>
              <a:t>	      Last </a:t>
            </a:r>
            <a:r>
              <a:rPr lang="en-NZ" sz="2000" dirty="0">
                <a:solidFill>
                  <a:schemeClr val="tx2"/>
                </a:solidFill>
              </a:rPr>
              <a:t>Garment on </a:t>
            </a:r>
            <a:r>
              <a:rPr lang="en-NZ" sz="2000" dirty="0" smtClean="0">
                <a:solidFill>
                  <a:schemeClr val="tx2"/>
                </a:solidFill>
              </a:rPr>
              <a:t>	</a:t>
            </a:r>
            <a:r>
              <a:rPr lang="en-NZ" sz="2000" dirty="0">
                <a:solidFill>
                  <a:schemeClr val="tx2"/>
                </a:solidFill>
              </a:rPr>
              <a:t> Vest style garment. </a:t>
            </a:r>
            <a:endParaRPr lang="en-NZ" sz="2000" dirty="0" smtClean="0">
              <a:solidFill>
                <a:schemeClr val="tx2"/>
              </a:solidFill>
            </a:endParaRPr>
          </a:p>
          <a:p>
            <a:r>
              <a:rPr lang="en-NZ" sz="2000" dirty="0" smtClean="0">
                <a:solidFill>
                  <a:schemeClr val="tx2"/>
                </a:solidFill>
              </a:rPr>
              <a:t>Area b</a:t>
            </a:r>
            <a:r>
              <a:rPr lang="en-NZ" dirty="0" smtClean="0">
                <a:solidFill>
                  <a:schemeClr val="tx2"/>
                </a:solidFill>
              </a:rPr>
              <a:t>ackground </a:t>
            </a:r>
            <a:r>
              <a:rPr lang="en-NZ" dirty="0">
                <a:solidFill>
                  <a:schemeClr val="tx2"/>
                </a:solidFill>
              </a:rPr>
              <a:t>f</a:t>
            </a:r>
            <a:r>
              <a:rPr lang="en-NZ" dirty="0" smtClean="0">
                <a:solidFill>
                  <a:schemeClr val="tx2"/>
                </a:solidFill>
              </a:rPr>
              <a:t>abric – 0.</a:t>
            </a:r>
            <a:r>
              <a:rPr lang="en-NZ" b="1" dirty="0" smtClean="0">
                <a:solidFill>
                  <a:schemeClr val="tx2"/>
                </a:solidFill>
              </a:rPr>
              <a:t>6</a:t>
            </a:r>
            <a:r>
              <a:rPr lang="en-NZ" dirty="0" smtClean="0">
                <a:solidFill>
                  <a:schemeClr val="tx2"/>
                </a:solidFill>
              </a:rPr>
              <a:t>m</a:t>
            </a:r>
            <a:r>
              <a:rPr lang="en-NZ" baseline="30000" dirty="0" smtClean="0">
                <a:solidFill>
                  <a:schemeClr val="tx2"/>
                </a:solidFill>
              </a:rPr>
              <a:t>2</a:t>
            </a:r>
            <a:r>
              <a:rPr lang="en-NZ" dirty="0" smtClean="0">
                <a:solidFill>
                  <a:schemeClr val="tx2"/>
                </a:solidFill>
              </a:rPr>
              <a:t>	</a:t>
            </a:r>
            <a:r>
              <a:rPr lang="en-NZ" dirty="0">
                <a:solidFill>
                  <a:schemeClr val="tx2"/>
                </a:solidFill>
              </a:rPr>
              <a:t> </a:t>
            </a:r>
            <a:r>
              <a:rPr lang="en-NZ" dirty="0" smtClean="0">
                <a:solidFill>
                  <a:schemeClr val="tx2"/>
                </a:solidFill>
              </a:rPr>
              <a:t>Area  retroreflective  </a:t>
            </a:r>
            <a:r>
              <a:rPr lang="en-NZ" dirty="0">
                <a:solidFill>
                  <a:schemeClr val="tx2"/>
                </a:solidFill>
              </a:rPr>
              <a:t>f</a:t>
            </a:r>
            <a:r>
              <a:rPr lang="en-NZ" dirty="0" smtClean="0">
                <a:solidFill>
                  <a:schemeClr val="tx2"/>
                </a:solidFill>
              </a:rPr>
              <a:t>abric – 0.</a:t>
            </a:r>
            <a:r>
              <a:rPr lang="en-NZ" sz="2800" dirty="0" smtClean="0">
                <a:solidFill>
                  <a:schemeClr val="tx2"/>
                </a:solidFill>
              </a:rPr>
              <a:t>2</a:t>
            </a:r>
            <a:r>
              <a:rPr lang="en-NZ" dirty="0" smtClean="0">
                <a:solidFill>
                  <a:schemeClr val="tx2"/>
                </a:solidFill>
              </a:rPr>
              <a:t>m</a:t>
            </a:r>
            <a:r>
              <a:rPr lang="en-NZ" baseline="30000" dirty="0" smtClean="0">
                <a:solidFill>
                  <a:schemeClr val="tx2"/>
                </a:solidFill>
              </a:rPr>
              <a:t>2</a:t>
            </a:r>
            <a:endParaRPr lang="en-NZ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6216" y="6021288"/>
            <a:ext cx="2424485" cy="2276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74" y="3375255"/>
            <a:ext cx="3238207" cy="235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57401" y="3118316"/>
            <a:ext cx="37833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To: </a:t>
            </a:r>
            <a:r>
              <a:rPr lang="en-NZ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NZ" sz="1600" dirty="0" smtClean="0">
                <a:solidFill>
                  <a:schemeClr val="tx2"/>
                </a:solidFill>
              </a:rPr>
              <a:t>for compliance size “S”)</a:t>
            </a:r>
          </a:p>
          <a:p>
            <a:r>
              <a:rPr lang="en-NZ" dirty="0" smtClean="0">
                <a:solidFill>
                  <a:schemeClr val="tx2"/>
                </a:solidFill>
              </a:rPr>
              <a:t>Front -    fabric area </a:t>
            </a:r>
            <a:r>
              <a:rPr lang="en-NZ" sz="2400" dirty="0" smtClean="0">
                <a:solidFill>
                  <a:schemeClr val="tx2"/>
                </a:solidFill>
              </a:rPr>
              <a:t>0.21</a:t>
            </a:r>
            <a:r>
              <a:rPr lang="en-NZ" dirty="0" smtClean="0">
                <a:solidFill>
                  <a:schemeClr val="tx2"/>
                </a:solidFill>
              </a:rPr>
              <a:t>m</a:t>
            </a:r>
            <a:r>
              <a:rPr lang="en-NZ" baseline="30000" dirty="0" smtClean="0">
                <a:solidFill>
                  <a:schemeClr val="tx2"/>
                </a:solidFill>
              </a:rPr>
              <a:t>2</a:t>
            </a:r>
            <a:r>
              <a:rPr lang="en-NZ" dirty="0" smtClean="0">
                <a:solidFill>
                  <a:schemeClr val="tx2"/>
                </a:solidFill>
              </a:rPr>
              <a:t> </a:t>
            </a:r>
            <a:endParaRPr lang="en-NZ" dirty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Rear -     fabric area </a:t>
            </a:r>
            <a:r>
              <a:rPr lang="en-NZ" sz="2400" dirty="0" smtClean="0">
                <a:solidFill>
                  <a:schemeClr val="tx2"/>
                </a:solidFill>
              </a:rPr>
              <a:t>0.27</a:t>
            </a:r>
            <a:r>
              <a:rPr lang="en-NZ" dirty="0" smtClean="0">
                <a:solidFill>
                  <a:schemeClr val="tx2"/>
                </a:solidFill>
              </a:rPr>
              <a:t>m</a:t>
            </a:r>
            <a:r>
              <a:rPr lang="en-NZ" baseline="30000" dirty="0" smtClean="0">
                <a:solidFill>
                  <a:schemeClr val="tx2"/>
                </a:solidFill>
              </a:rPr>
              <a:t>2</a:t>
            </a:r>
          </a:p>
          <a:p>
            <a:endParaRPr lang="en-NZ" baseline="30000" dirty="0" smtClean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Retroreflective -  per configuration</a:t>
            </a:r>
          </a:p>
          <a:p>
            <a:r>
              <a:rPr lang="en-NZ" dirty="0" smtClean="0">
                <a:solidFill>
                  <a:schemeClr val="tx2"/>
                </a:solidFill>
              </a:rPr>
              <a:t> (panels and Tape)</a:t>
            </a:r>
          </a:p>
          <a:p>
            <a:endParaRPr lang="en-NZ" dirty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Company logo area remains</a:t>
            </a:r>
          </a:p>
          <a:p>
            <a:endParaRPr lang="en-NZ" baseline="30000" dirty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Shirt tail remains at </a:t>
            </a:r>
            <a:r>
              <a:rPr lang="en-NZ" sz="2400" dirty="0" smtClean="0">
                <a:solidFill>
                  <a:schemeClr val="tx2"/>
                </a:solidFill>
              </a:rPr>
              <a:t>150</a:t>
            </a:r>
            <a:r>
              <a:rPr lang="en-NZ" sz="1400" dirty="0" smtClean="0">
                <a:solidFill>
                  <a:schemeClr val="tx2"/>
                </a:solidFill>
              </a:rPr>
              <a:t>mm</a:t>
            </a:r>
            <a:r>
              <a:rPr lang="en-NZ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NZ" dirty="0">
                <a:latin typeface="+mj-lt"/>
              </a:rPr>
              <a:t>	</a:t>
            </a:r>
          </a:p>
          <a:p>
            <a:endParaRPr lang="en-NZ" dirty="0"/>
          </a:p>
        </p:txBody>
      </p:sp>
      <p:sp>
        <p:nvSpPr>
          <p:cNvPr id="8" name="Oval 7"/>
          <p:cNvSpPr/>
          <p:nvPr/>
        </p:nvSpPr>
        <p:spPr>
          <a:xfrm>
            <a:off x="3176138" y="2163299"/>
            <a:ext cx="864096" cy="43204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1043608" y="1167135"/>
            <a:ext cx="67687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 CoPTTM Concept</a:t>
            </a:r>
            <a:endParaRPr lang="en-NZ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6008" y="1167135"/>
            <a:ext cx="67687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 CoPTTM Concept – Changes from:</a:t>
            </a:r>
            <a:endParaRPr lang="en-NZ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7164288" y="3513805"/>
            <a:ext cx="936104" cy="84583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649534" y="2595347"/>
            <a:ext cx="7315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solidFill>
                  <a:schemeClr val="tx2"/>
                </a:solidFill>
              </a:rPr>
              <a:t>Finished sleeveless vest garment forced to be too large for safety</a:t>
            </a:r>
            <a:endParaRPr lang="en-N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5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14288"/>
            <a:ext cx="6872335" cy="292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en-NZ" sz="1400" dirty="0" smtClean="0"/>
              <a:t>TTM Conference    			Wairakei  July 2015    		</a:t>
            </a:r>
            <a:r>
              <a:rPr lang="en-N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ALANRO</a:t>
            </a:r>
            <a:r>
              <a:rPr lang="en-NZ" sz="1400" dirty="0" smtClean="0"/>
              <a:t> CONSULTANTS</a:t>
            </a:r>
            <a:endParaRPr lang="en-NZ" sz="1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69275"/>
            <a:ext cx="8229600" cy="49006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NZ" sz="1800" b="1" dirty="0" smtClean="0"/>
              <a:t>CoPTTM Section B3					High visibility garments</a:t>
            </a:r>
            <a:br>
              <a:rPr lang="en-NZ" sz="1800" b="1" dirty="0" smtClean="0"/>
            </a:br>
            <a:endParaRPr lang="en-NZ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51330" y="808836"/>
            <a:ext cx="6082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Original Long Sleeved Garment</a:t>
            </a:r>
            <a:endParaRPr lang="en-NZ" dirty="0">
              <a:solidFill>
                <a:schemeClr val="tx2"/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82209"/>
            <a:ext cx="5494624" cy="304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36096" y="1867709"/>
            <a:ext cx="3456384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NZ" dirty="0"/>
          </a:p>
          <a:p>
            <a:r>
              <a:rPr lang="en-N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Now:   </a:t>
            </a:r>
            <a:r>
              <a:rPr lang="en-NZ" sz="1600" dirty="0" smtClean="0">
                <a:solidFill>
                  <a:schemeClr val="tx2"/>
                </a:solidFill>
              </a:rPr>
              <a:t>(compliant “S” size)</a:t>
            </a:r>
            <a:endParaRPr lang="en-NZ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NZ" dirty="0" smtClean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Area remains at 0.</a:t>
            </a:r>
            <a:r>
              <a:rPr lang="en-NZ" sz="2400" dirty="0" smtClean="0">
                <a:solidFill>
                  <a:schemeClr val="tx2"/>
                </a:solidFill>
              </a:rPr>
              <a:t>6</a:t>
            </a:r>
            <a:r>
              <a:rPr lang="en-NZ" dirty="0" smtClean="0">
                <a:solidFill>
                  <a:schemeClr val="tx2"/>
                </a:solidFill>
              </a:rPr>
              <a:t>m</a:t>
            </a:r>
            <a:r>
              <a:rPr lang="en-NZ" baseline="30000" dirty="0" smtClean="0">
                <a:solidFill>
                  <a:schemeClr val="tx2"/>
                </a:solidFill>
              </a:rPr>
              <a:t>2 </a:t>
            </a:r>
            <a:r>
              <a:rPr lang="en-NZ" dirty="0" smtClean="0">
                <a:solidFill>
                  <a:schemeClr val="tx2"/>
                </a:solidFill>
              </a:rPr>
              <a:t>= 0.</a:t>
            </a:r>
            <a:r>
              <a:rPr lang="en-NZ" sz="2400" dirty="0" smtClean="0">
                <a:solidFill>
                  <a:schemeClr val="tx2"/>
                </a:solidFill>
              </a:rPr>
              <a:t>3</a:t>
            </a:r>
            <a:r>
              <a:rPr lang="en-NZ" dirty="0" smtClean="0">
                <a:solidFill>
                  <a:schemeClr val="tx2"/>
                </a:solidFill>
              </a:rPr>
              <a:t>m</a:t>
            </a:r>
            <a:r>
              <a:rPr lang="en-NZ" baseline="30000" dirty="0" smtClean="0">
                <a:solidFill>
                  <a:schemeClr val="tx2"/>
                </a:solidFill>
              </a:rPr>
              <a:t>2</a:t>
            </a:r>
            <a:r>
              <a:rPr lang="en-NZ" dirty="0" smtClean="0">
                <a:solidFill>
                  <a:schemeClr val="tx2"/>
                </a:solidFill>
              </a:rPr>
              <a:t> front and back</a:t>
            </a:r>
          </a:p>
          <a:p>
            <a:endParaRPr lang="en-NZ" baseline="30000" dirty="0" smtClean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Retroreflective configuration as indicated</a:t>
            </a:r>
          </a:p>
          <a:p>
            <a:endParaRPr lang="en-NZ" baseline="30000" dirty="0" smtClean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Retroreflective additions permitted</a:t>
            </a:r>
          </a:p>
          <a:p>
            <a:endParaRPr lang="en-NZ" dirty="0" smtClean="0">
              <a:solidFill>
                <a:schemeClr val="tx2"/>
              </a:solidFill>
            </a:endParaRPr>
          </a:p>
          <a:p>
            <a:r>
              <a:rPr lang="en-NZ" dirty="0" smtClean="0">
                <a:solidFill>
                  <a:schemeClr val="tx2"/>
                </a:solidFill>
              </a:rPr>
              <a:t>Collar and sleeve colour</a:t>
            </a:r>
            <a:endParaRPr lang="en-NZ" dirty="0">
              <a:solidFill>
                <a:schemeClr val="tx2"/>
              </a:solidFill>
            </a:endParaRPr>
          </a:p>
          <a:p>
            <a:r>
              <a:rPr lang="en-NZ" dirty="0">
                <a:latin typeface="+mj-lt"/>
              </a:rPr>
              <a:t>	</a:t>
            </a:r>
          </a:p>
          <a:p>
            <a:endParaRPr lang="en-NZ" dirty="0"/>
          </a:p>
        </p:txBody>
      </p:sp>
      <p:sp>
        <p:nvSpPr>
          <p:cNvPr id="7" name="Right Arrow 6"/>
          <p:cNvSpPr/>
          <p:nvPr/>
        </p:nvSpPr>
        <p:spPr>
          <a:xfrm>
            <a:off x="323528" y="4384045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ight Arrow 9"/>
          <p:cNvSpPr/>
          <p:nvPr/>
        </p:nvSpPr>
        <p:spPr>
          <a:xfrm rot="2400000">
            <a:off x="2671943" y="2778056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ight Arrow 10"/>
          <p:cNvSpPr/>
          <p:nvPr/>
        </p:nvSpPr>
        <p:spPr>
          <a:xfrm rot="19200000" flipH="1">
            <a:off x="2159303" y="2783522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1081582" y="1477572"/>
            <a:ext cx="6082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Becomes a Long Sleeved Coat</a:t>
            </a:r>
            <a:endParaRPr lang="en-NZ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7087946" y="2844503"/>
            <a:ext cx="724414" cy="3989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014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4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E7FC7D1DFCBB4DAF12F0F583E5727F" ma:contentTypeVersion="12" ma:contentTypeDescription="Create a new document." ma:contentTypeScope="" ma:versionID="3183aaf253e1b737959cf8b806d09f22">
  <xsd:schema xmlns:xsd="http://www.w3.org/2001/XMLSchema" xmlns:xs="http://www.w3.org/2001/XMLSchema" xmlns:p="http://schemas.microsoft.com/office/2006/metadata/properties" xmlns:ns2="5a56619b-5606-4a2b-8065-d5f1974d9ed5" xmlns:ns3="e3d1d8a1-fed5-4680-8fac-b27b0658afc4" targetNamespace="http://schemas.microsoft.com/office/2006/metadata/properties" ma:root="true" ma:fieldsID="5f7b77ff09cdf542f7f9b313e190010d" ns2:_="" ns3:_="">
    <xsd:import namespace="5a56619b-5606-4a2b-8065-d5f1974d9ed5"/>
    <xsd:import namespace="e3d1d8a1-fed5-4680-8fac-b27b0658af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6619b-5606-4a2b-8065-d5f1974d9e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1d8a1-fed5-4680-8fac-b27b0658af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111BC4-977F-425B-81BC-A10505425517}"/>
</file>

<file path=customXml/itemProps2.xml><?xml version="1.0" encoding="utf-8"?>
<ds:datastoreItem xmlns:ds="http://schemas.openxmlformats.org/officeDocument/2006/customXml" ds:itemID="{6C59CD8B-5F0A-400C-BBD6-81B623101293}"/>
</file>

<file path=customXml/itemProps3.xml><?xml version="1.0" encoding="utf-8"?>
<ds:datastoreItem xmlns:ds="http://schemas.openxmlformats.org/officeDocument/2006/customXml" ds:itemID="{90764E10-3EE8-415E-BD48-1E5B00453A9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1902</TotalTime>
  <Words>775</Words>
  <Application>Microsoft Office PowerPoint</Application>
  <PresentationFormat>On-screen Show (4:3)</PresentationFormat>
  <Paragraphs>218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NZTA TTM Conference 2015 - Wairakei</vt:lpstr>
      <vt:lpstr>CoPTTM Section B3     High visibility garments </vt:lpstr>
      <vt:lpstr>CoPTTM Section B3     High visibility garments </vt:lpstr>
      <vt:lpstr>CoPTTM Section B3     High visibility garments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Questions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NZTA TTM Conference 2015 Wairakei</dc:title>
  <dc:creator>Alan</dc:creator>
  <cp:lastModifiedBy>Alan</cp:lastModifiedBy>
  <cp:revision>303</cp:revision>
  <dcterms:created xsi:type="dcterms:W3CDTF">2015-06-08T04:10:44Z</dcterms:created>
  <dcterms:modified xsi:type="dcterms:W3CDTF">2015-07-01T20:19:25Z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0x01010055E7FC7D1DFCBB4DAF12F0F583E5727F</vt:lpwstr>
  </property>
</Properties>
</file>