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30.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3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Override1.xml" ContentType="application/vnd.openxmlformats-officedocument.themeOverride+xml"/>
  <Override PartName="/ppt/charts/chart1.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charts/chart2.xml" ContentType="application/vnd.openxmlformats-officedocument.drawingml.chart+xml"/>
  <Override PartName="/ppt/theme/theme1.xml" ContentType="application/vnd.openxmlformats-officedocument.theme+xml"/>
  <Override PartName="/ppt/theme/themeOverride3.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7" r:id="rId1"/>
  </p:sldMasterIdLst>
  <p:notesMasterIdLst>
    <p:notesMasterId r:id="rId37"/>
  </p:notesMasterIdLst>
  <p:handoutMasterIdLst>
    <p:handoutMasterId r:id="rId38"/>
  </p:handoutMasterIdLst>
  <p:sldIdLst>
    <p:sldId id="256" r:id="rId2"/>
    <p:sldId id="445" r:id="rId3"/>
    <p:sldId id="446" r:id="rId4"/>
    <p:sldId id="485" r:id="rId5"/>
    <p:sldId id="469" r:id="rId6"/>
    <p:sldId id="468" r:id="rId7"/>
    <p:sldId id="470" r:id="rId8"/>
    <p:sldId id="471" r:id="rId9"/>
    <p:sldId id="449" r:id="rId10"/>
    <p:sldId id="448" r:id="rId11"/>
    <p:sldId id="450" r:id="rId12"/>
    <p:sldId id="451" r:id="rId13"/>
    <p:sldId id="456" r:id="rId14"/>
    <p:sldId id="457" r:id="rId15"/>
    <p:sldId id="458" r:id="rId16"/>
    <p:sldId id="459" r:id="rId17"/>
    <p:sldId id="483" r:id="rId18"/>
    <p:sldId id="461" r:id="rId19"/>
    <p:sldId id="462" r:id="rId20"/>
    <p:sldId id="463" r:id="rId21"/>
    <p:sldId id="464" r:id="rId22"/>
    <p:sldId id="466" r:id="rId23"/>
    <p:sldId id="474" r:id="rId24"/>
    <p:sldId id="467" r:id="rId25"/>
    <p:sldId id="486" r:id="rId26"/>
    <p:sldId id="476" r:id="rId27"/>
    <p:sldId id="477" r:id="rId28"/>
    <p:sldId id="472" r:id="rId29"/>
    <p:sldId id="473" r:id="rId30"/>
    <p:sldId id="479" r:id="rId31"/>
    <p:sldId id="460" r:id="rId32"/>
    <p:sldId id="480" r:id="rId33"/>
    <p:sldId id="475" r:id="rId34"/>
    <p:sldId id="478" r:id="rId35"/>
    <p:sldId id="481" r:id="rId36"/>
  </p:sldIdLst>
  <p:sldSz cx="9144000" cy="6858000" type="screen4x3"/>
  <p:notesSz cx="6807200" cy="993933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3131">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76AE"/>
    <a:srgbClr val="FDE7CF"/>
    <a:srgbClr val="FFEECD"/>
    <a:srgbClr val="FFF4DE"/>
    <a:srgbClr val="FFE48F"/>
    <a:srgbClr val="F03A1C"/>
    <a:srgbClr val="FFFF00"/>
    <a:srgbClr val="EAEC98"/>
    <a:srgbClr val="E0E36B"/>
    <a:srgbClr val="E98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81468" autoAdjust="0"/>
  </p:normalViewPr>
  <p:slideViewPr>
    <p:cSldViewPr snapToGrid="0" snapToObjects="1">
      <p:cViewPr>
        <p:scale>
          <a:sx n="53" d="100"/>
          <a:sy n="53" d="100"/>
        </p:scale>
        <p:origin x="-1866"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napToObjects="1">
      <p:cViewPr>
        <p:scale>
          <a:sx n="100" d="100"/>
          <a:sy n="100" d="100"/>
        </p:scale>
        <p:origin x="-2419" y="293"/>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F:\Work%20Files\My%20Documents\Safe%20System%20Training\CASR%20System%20vs%20non%20system%20adaptatio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N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563308390138661"/>
          <c:y val="4.1261333906675551E-2"/>
          <c:w val="0.85388428164014063"/>
          <c:h val="0.62862401526239142"/>
        </c:manualLayout>
      </c:layout>
      <c:lineChart>
        <c:grouping val="standard"/>
        <c:varyColors val="0"/>
        <c:ser>
          <c:idx val="1"/>
          <c:order val="0"/>
          <c:tx>
            <c:strRef>
              <c:f>Sheet1!$K$5</c:f>
              <c:strCache>
                <c:ptCount val="1"/>
                <c:pt idx="0">
                  <c:v>Rural State Highway</c:v>
                </c:pt>
              </c:strCache>
            </c:strRef>
          </c:tx>
          <c:spPr>
            <a:ln w="38100"/>
          </c:spPr>
          <c:marker>
            <c:symbol val="none"/>
          </c:marker>
          <c:cat>
            <c:numRef>
              <c:f>Sheet1!$J$6:$J$24</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Sheet1!$K$6:$K$24</c:f>
              <c:numCache>
                <c:formatCode>General</c:formatCode>
                <c:ptCount val="19"/>
                <c:pt idx="0">
                  <c:v>253</c:v>
                </c:pt>
                <c:pt idx="1">
                  <c:v>276</c:v>
                </c:pt>
                <c:pt idx="2">
                  <c:v>225</c:v>
                </c:pt>
                <c:pt idx="3">
                  <c:v>282</c:v>
                </c:pt>
                <c:pt idx="4">
                  <c:v>259</c:v>
                </c:pt>
                <c:pt idx="5">
                  <c:v>239</c:v>
                </c:pt>
                <c:pt idx="6">
                  <c:v>192</c:v>
                </c:pt>
                <c:pt idx="7">
                  <c:v>227</c:v>
                </c:pt>
                <c:pt idx="8">
                  <c:v>205</c:v>
                </c:pt>
                <c:pt idx="9">
                  <c:v>212</c:v>
                </c:pt>
                <c:pt idx="10">
                  <c:v>200</c:v>
                </c:pt>
                <c:pt idx="11">
                  <c:v>195</c:v>
                </c:pt>
                <c:pt idx="12">
                  <c:v>154</c:v>
                </c:pt>
                <c:pt idx="13">
                  <c:v>180</c:v>
                </c:pt>
                <c:pt idx="14">
                  <c:v>157</c:v>
                </c:pt>
                <c:pt idx="15">
                  <c:v>132</c:v>
                </c:pt>
                <c:pt idx="16">
                  <c:v>159</c:v>
                </c:pt>
                <c:pt idx="17">
                  <c:v>103</c:v>
                </c:pt>
                <c:pt idx="18">
                  <c:v>127</c:v>
                </c:pt>
              </c:numCache>
            </c:numRef>
          </c:val>
          <c:smooth val="0"/>
        </c:ser>
        <c:ser>
          <c:idx val="2"/>
          <c:order val="1"/>
          <c:tx>
            <c:strRef>
              <c:f>Sheet1!$L$5</c:f>
              <c:strCache>
                <c:ptCount val="1"/>
                <c:pt idx="0">
                  <c:v>Urban State Highway</c:v>
                </c:pt>
              </c:strCache>
            </c:strRef>
          </c:tx>
          <c:spPr>
            <a:ln w="38100"/>
          </c:spPr>
          <c:marker>
            <c:symbol val="none"/>
          </c:marker>
          <c:cat>
            <c:numRef>
              <c:f>Sheet1!$J$6:$J$24</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Sheet1!$L$6:$L$24</c:f>
              <c:numCache>
                <c:formatCode>General</c:formatCode>
                <c:ptCount val="19"/>
                <c:pt idx="0">
                  <c:v>29</c:v>
                </c:pt>
                <c:pt idx="1">
                  <c:v>43</c:v>
                </c:pt>
                <c:pt idx="2">
                  <c:v>30</c:v>
                </c:pt>
                <c:pt idx="3">
                  <c:v>41</c:v>
                </c:pt>
                <c:pt idx="4">
                  <c:v>31</c:v>
                </c:pt>
                <c:pt idx="5">
                  <c:v>20</c:v>
                </c:pt>
                <c:pt idx="6">
                  <c:v>13</c:v>
                </c:pt>
                <c:pt idx="7">
                  <c:v>34</c:v>
                </c:pt>
                <c:pt idx="8">
                  <c:v>23</c:v>
                </c:pt>
                <c:pt idx="9">
                  <c:v>22</c:v>
                </c:pt>
                <c:pt idx="10">
                  <c:v>18</c:v>
                </c:pt>
                <c:pt idx="11">
                  <c:v>26</c:v>
                </c:pt>
                <c:pt idx="12">
                  <c:v>23</c:v>
                </c:pt>
                <c:pt idx="13">
                  <c:v>17</c:v>
                </c:pt>
                <c:pt idx="14">
                  <c:v>30</c:v>
                </c:pt>
                <c:pt idx="15">
                  <c:v>14</c:v>
                </c:pt>
                <c:pt idx="16">
                  <c:v>11</c:v>
                </c:pt>
                <c:pt idx="17">
                  <c:v>16</c:v>
                </c:pt>
                <c:pt idx="18">
                  <c:v>14</c:v>
                </c:pt>
              </c:numCache>
            </c:numRef>
          </c:val>
          <c:smooth val="0"/>
        </c:ser>
        <c:ser>
          <c:idx val="3"/>
          <c:order val="2"/>
          <c:tx>
            <c:strRef>
              <c:f>Sheet1!$M$5</c:f>
              <c:strCache>
                <c:ptCount val="1"/>
                <c:pt idx="0">
                  <c:v>Rural Local Road</c:v>
                </c:pt>
              </c:strCache>
            </c:strRef>
          </c:tx>
          <c:spPr>
            <a:ln w="38100"/>
          </c:spPr>
          <c:marker>
            <c:symbol val="none"/>
          </c:marker>
          <c:cat>
            <c:numRef>
              <c:f>Sheet1!$J$6:$J$24</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Sheet1!$M$6:$M$24</c:f>
              <c:numCache>
                <c:formatCode>General</c:formatCode>
                <c:ptCount val="19"/>
                <c:pt idx="0">
                  <c:v>107</c:v>
                </c:pt>
                <c:pt idx="1">
                  <c:v>118</c:v>
                </c:pt>
                <c:pt idx="2">
                  <c:v>127</c:v>
                </c:pt>
                <c:pt idx="3">
                  <c:v>108</c:v>
                </c:pt>
                <c:pt idx="4">
                  <c:v>101</c:v>
                </c:pt>
                <c:pt idx="5">
                  <c:v>105</c:v>
                </c:pt>
                <c:pt idx="6">
                  <c:v>106</c:v>
                </c:pt>
                <c:pt idx="7">
                  <c:v>114</c:v>
                </c:pt>
                <c:pt idx="8">
                  <c:v>117</c:v>
                </c:pt>
                <c:pt idx="9">
                  <c:v>95</c:v>
                </c:pt>
                <c:pt idx="10">
                  <c:v>87</c:v>
                </c:pt>
                <c:pt idx="11">
                  <c:v>123</c:v>
                </c:pt>
                <c:pt idx="12">
                  <c:v>121</c:v>
                </c:pt>
                <c:pt idx="13">
                  <c:v>102</c:v>
                </c:pt>
                <c:pt idx="14">
                  <c:v>109</c:v>
                </c:pt>
                <c:pt idx="15">
                  <c:v>74</c:v>
                </c:pt>
                <c:pt idx="16">
                  <c:v>85</c:v>
                </c:pt>
                <c:pt idx="17">
                  <c:v>80</c:v>
                </c:pt>
                <c:pt idx="18">
                  <c:v>81</c:v>
                </c:pt>
              </c:numCache>
            </c:numRef>
          </c:val>
          <c:smooth val="0"/>
        </c:ser>
        <c:ser>
          <c:idx val="4"/>
          <c:order val="3"/>
          <c:tx>
            <c:strRef>
              <c:f>Sheet1!$N$5</c:f>
              <c:strCache>
                <c:ptCount val="1"/>
                <c:pt idx="0">
                  <c:v>Urban Local Road</c:v>
                </c:pt>
              </c:strCache>
            </c:strRef>
          </c:tx>
          <c:spPr>
            <a:ln w="38100"/>
          </c:spPr>
          <c:marker>
            <c:symbol val="none"/>
          </c:marker>
          <c:cat>
            <c:numRef>
              <c:f>Sheet1!$J$6:$J$24</c:f>
              <c:numCache>
                <c:formatCode>General</c:formatCode>
                <c:ptCount val="19"/>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numCache>
            </c:numRef>
          </c:cat>
          <c:val>
            <c:numRef>
              <c:f>Sheet1!$N$6:$N$24</c:f>
              <c:numCache>
                <c:formatCode>General</c:formatCode>
                <c:ptCount val="19"/>
                <c:pt idx="0">
                  <c:v>125</c:v>
                </c:pt>
                <c:pt idx="1">
                  <c:v>102</c:v>
                </c:pt>
                <c:pt idx="2">
                  <c:v>119</c:v>
                </c:pt>
                <c:pt idx="3">
                  <c:v>78</c:v>
                </c:pt>
                <c:pt idx="4">
                  <c:v>71</c:v>
                </c:pt>
                <c:pt idx="5">
                  <c:v>91</c:v>
                </c:pt>
                <c:pt idx="6">
                  <c:v>94</c:v>
                </c:pt>
                <c:pt idx="7">
                  <c:v>86</c:v>
                </c:pt>
                <c:pt idx="8">
                  <c:v>90</c:v>
                </c:pt>
                <c:pt idx="9">
                  <c:v>76</c:v>
                </c:pt>
                <c:pt idx="10">
                  <c:v>88</c:v>
                </c:pt>
                <c:pt idx="11">
                  <c:v>77</c:v>
                </c:pt>
                <c:pt idx="12">
                  <c:v>68</c:v>
                </c:pt>
                <c:pt idx="13">
                  <c:v>85</c:v>
                </c:pt>
                <c:pt idx="14">
                  <c:v>79</c:v>
                </c:pt>
                <c:pt idx="15">
                  <c:v>64</c:v>
                </c:pt>
                <c:pt idx="16">
                  <c:v>53</c:v>
                </c:pt>
                <c:pt idx="17">
                  <c:v>54</c:v>
                </c:pt>
                <c:pt idx="18">
                  <c:v>57</c:v>
                </c:pt>
              </c:numCache>
            </c:numRef>
          </c:val>
          <c:smooth val="0"/>
        </c:ser>
        <c:dLbls>
          <c:showLegendKey val="0"/>
          <c:showVal val="0"/>
          <c:showCatName val="0"/>
          <c:showSerName val="0"/>
          <c:showPercent val="0"/>
          <c:showBubbleSize val="0"/>
        </c:dLbls>
        <c:marker val="1"/>
        <c:smooth val="0"/>
        <c:axId val="28262784"/>
        <c:axId val="28264320"/>
      </c:lineChart>
      <c:catAx>
        <c:axId val="28262784"/>
        <c:scaling>
          <c:orientation val="minMax"/>
        </c:scaling>
        <c:delete val="0"/>
        <c:axPos val="b"/>
        <c:numFmt formatCode="General" sourceLinked="1"/>
        <c:majorTickMark val="out"/>
        <c:minorTickMark val="none"/>
        <c:tickLblPos val="nextTo"/>
        <c:txPr>
          <a:bodyPr/>
          <a:lstStyle/>
          <a:p>
            <a:pPr>
              <a:defRPr sz="1600"/>
            </a:pPr>
            <a:endParaRPr lang="en-US"/>
          </a:p>
        </c:txPr>
        <c:crossAx val="28264320"/>
        <c:crosses val="autoZero"/>
        <c:auto val="1"/>
        <c:lblAlgn val="ctr"/>
        <c:lblOffset val="100"/>
        <c:noMultiLvlLbl val="0"/>
      </c:catAx>
      <c:valAx>
        <c:axId val="28264320"/>
        <c:scaling>
          <c:orientation val="minMax"/>
        </c:scaling>
        <c:delete val="0"/>
        <c:axPos val="l"/>
        <c:majorGridlines/>
        <c:title>
          <c:tx>
            <c:rich>
              <a:bodyPr rot="-5400000" vert="horz"/>
              <a:lstStyle/>
              <a:p>
                <a:pPr>
                  <a:defRPr sz="2400"/>
                </a:pPr>
                <a:r>
                  <a:rPr lang="en-US" sz="2400" dirty="0" smtClean="0"/>
                  <a:t>Deaths </a:t>
                </a:r>
                <a:r>
                  <a:rPr lang="en-US" sz="2400" dirty="0"/>
                  <a:t>per year</a:t>
                </a:r>
              </a:p>
            </c:rich>
          </c:tx>
          <c:layout>
            <c:manualLayout>
              <c:xMode val="edge"/>
              <c:yMode val="edge"/>
              <c:x val="0"/>
              <c:y val="0.21204420726856801"/>
            </c:manualLayout>
          </c:layout>
          <c:overlay val="0"/>
        </c:title>
        <c:numFmt formatCode="General" sourceLinked="1"/>
        <c:majorTickMark val="out"/>
        <c:minorTickMark val="none"/>
        <c:tickLblPos val="nextTo"/>
        <c:txPr>
          <a:bodyPr/>
          <a:lstStyle/>
          <a:p>
            <a:pPr>
              <a:defRPr sz="1800"/>
            </a:pPr>
            <a:endParaRPr lang="en-US"/>
          </a:p>
        </c:txPr>
        <c:crossAx val="28262784"/>
        <c:crosses val="autoZero"/>
        <c:crossBetween val="between"/>
      </c:valAx>
    </c:plotArea>
    <c:legend>
      <c:legendPos val="b"/>
      <c:layout/>
      <c:overlay val="0"/>
      <c:txPr>
        <a:bodyPr/>
        <a:lstStyle/>
        <a:p>
          <a:pPr>
            <a:defRPr sz="24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N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FF0000"/>
              </a:solidFill>
            </c:spPr>
          </c:dPt>
          <c:dPt>
            <c:idx val="1"/>
            <c:bubble3D val="0"/>
            <c:spPr>
              <a:solidFill>
                <a:srgbClr val="00B0F0"/>
              </a:solidFill>
            </c:spPr>
          </c:dPt>
          <c:dPt>
            <c:idx val="2"/>
            <c:bubble3D val="0"/>
            <c:spPr>
              <a:solidFill>
                <a:srgbClr val="FFC000"/>
              </a:solidFill>
            </c:spPr>
          </c:dPt>
          <c:cat>
            <c:strRef>
              <c:f>Sheet1!$C$6:$E$6</c:f>
              <c:strCache>
                <c:ptCount val="3"/>
                <c:pt idx="0">
                  <c:v>Extreme behaviour</c:v>
                </c:pt>
                <c:pt idx="1">
                  <c:v>Minor illegal plus system</c:v>
                </c:pt>
                <c:pt idx="2">
                  <c:v>System failure</c:v>
                </c:pt>
              </c:strCache>
            </c:strRef>
          </c:cat>
          <c:val>
            <c:numRef>
              <c:f>Sheet1!$C$7:$E$7</c:f>
              <c:numCache>
                <c:formatCode>General</c:formatCode>
                <c:ptCount val="3"/>
                <c:pt idx="0">
                  <c:v>43</c:v>
                </c:pt>
                <c:pt idx="1">
                  <c:v>23</c:v>
                </c:pt>
                <c:pt idx="2">
                  <c:v>34</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rtl="0">
              <a:defRPr sz="1600">
                <a:solidFill>
                  <a:schemeClr val="bg2"/>
                </a:solidFill>
              </a:defRPr>
            </a:pPr>
            <a:endParaRPr lang="en-US"/>
          </a:p>
        </c:txPr>
      </c:legendEntry>
      <c:legendEntry>
        <c:idx val="1"/>
        <c:txPr>
          <a:bodyPr/>
          <a:lstStyle/>
          <a:p>
            <a:pPr rtl="0">
              <a:defRPr sz="1600">
                <a:solidFill>
                  <a:schemeClr val="bg2"/>
                </a:solidFill>
              </a:defRPr>
            </a:pPr>
            <a:endParaRPr lang="en-US"/>
          </a:p>
        </c:txPr>
      </c:legendEntry>
      <c:legendEntry>
        <c:idx val="2"/>
        <c:txPr>
          <a:bodyPr/>
          <a:lstStyle/>
          <a:p>
            <a:pPr rtl="0">
              <a:defRPr sz="1600">
                <a:solidFill>
                  <a:schemeClr val="bg2"/>
                </a:solidFill>
              </a:defRPr>
            </a:pPr>
            <a:endParaRPr lang="en-US"/>
          </a:p>
        </c:txPr>
      </c:legendEntry>
      <c:layout>
        <c:manualLayout>
          <c:xMode val="edge"/>
          <c:yMode val="edge"/>
          <c:x val="0.53079204283625103"/>
          <c:y val="0.14757217847769"/>
          <c:w val="0.39985023243148599"/>
          <c:h val="0.714114537766113"/>
        </c:manualLayout>
      </c:layout>
      <c:overlay val="0"/>
      <c:txPr>
        <a:bodyPr/>
        <a:lstStyle/>
        <a:p>
          <a:pPr rtl="0">
            <a:defRPr sz="1600"/>
          </a:pPr>
          <a:endParaRPr lang="en-US"/>
        </a:p>
      </c:txPr>
    </c:legend>
    <c:plotVisOnly val="1"/>
    <c:dispBlanksAs val="zero"/>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N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Pt>
            <c:idx val="0"/>
            <c:bubble3D val="0"/>
            <c:spPr>
              <a:solidFill>
                <a:srgbClr val="FF0000"/>
              </a:solidFill>
            </c:spPr>
          </c:dPt>
          <c:dPt>
            <c:idx val="1"/>
            <c:bubble3D val="0"/>
            <c:spPr>
              <a:solidFill>
                <a:srgbClr val="00B0F0"/>
              </a:solidFill>
            </c:spPr>
          </c:dPt>
          <c:dPt>
            <c:idx val="2"/>
            <c:bubble3D val="0"/>
            <c:spPr>
              <a:solidFill>
                <a:srgbClr val="FFC000"/>
              </a:solidFill>
            </c:spPr>
          </c:dPt>
          <c:cat>
            <c:strRef>
              <c:f>Sheet1!$C$6:$E$6</c:f>
              <c:strCache>
                <c:ptCount val="3"/>
                <c:pt idx="0">
                  <c:v>Extreme behaviour</c:v>
                </c:pt>
                <c:pt idx="1">
                  <c:v>Minor illegal plus system</c:v>
                </c:pt>
                <c:pt idx="2">
                  <c:v>System failure</c:v>
                </c:pt>
              </c:strCache>
            </c:strRef>
          </c:cat>
          <c:val>
            <c:numRef>
              <c:f>Sheet1!$C$8:$E$8</c:f>
              <c:numCache>
                <c:formatCode>General</c:formatCode>
                <c:ptCount val="3"/>
                <c:pt idx="0">
                  <c:v>6</c:v>
                </c:pt>
                <c:pt idx="1">
                  <c:v>14</c:v>
                </c:pt>
                <c:pt idx="2">
                  <c:v>80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ln>
      <a:no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cdr:x>
      <cdr:y>0.38222</cdr:y>
    </cdr:from>
    <cdr:to>
      <cdr:x>0.35276</cdr:x>
      <cdr:y>0.73003</cdr:y>
    </cdr:to>
    <cdr:sp macro="" textlink="">
      <cdr:nvSpPr>
        <cdr:cNvPr id="2" name="TextBox 7"/>
        <cdr:cNvSpPr txBox="1">
          <a:spLocks xmlns:a="http://schemas.openxmlformats.org/drawingml/2006/main" noChangeArrowheads="1"/>
        </cdr:cNvSpPr>
      </cdr:nvSpPr>
      <cdr:spPr bwMode="auto">
        <a:xfrm xmlns:a="http://schemas.openxmlformats.org/drawingml/2006/main">
          <a:off x="0" y="1048506"/>
          <a:ext cx="1702764" cy="95410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spAutoFit/>
        </a:bodyPr>
        <a:lstStyle xmlns:a="http://schemas.openxmlformats.org/drawingml/2006/main">
          <a:defPPr>
            <a:defRPr lang="en-US"/>
          </a:defPPr>
          <a:lvl1pPr algn="l" defTabSz="457200" rtl="0" fontAlgn="base">
            <a:spcBef>
              <a:spcPct val="0"/>
            </a:spcBef>
            <a:spcAft>
              <a:spcPct val="0"/>
            </a:spcAft>
            <a:defRPr kern="1200">
              <a:solidFill>
                <a:sysClr val="windowText" lastClr="000000"/>
              </a:solidFill>
              <a:latin typeface="Arial" charset="0"/>
            </a:defRPr>
          </a:lvl1pPr>
          <a:lvl2pPr marL="457200" algn="l" defTabSz="457200" rtl="0" fontAlgn="base">
            <a:spcBef>
              <a:spcPct val="0"/>
            </a:spcBef>
            <a:spcAft>
              <a:spcPct val="0"/>
            </a:spcAft>
            <a:defRPr kern="1200">
              <a:solidFill>
                <a:sysClr val="windowText" lastClr="000000"/>
              </a:solidFill>
              <a:latin typeface="Arial" charset="0"/>
            </a:defRPr>
          </a:lvl2pPr>
          <a:lvl3pPr marL="914400" algn="l" defTabSz="457200" rtl="0" fontAlgn="base">
            <a:spcBef>
              <a:spcPct val="0"/>
            </a:spcBef>
            <a:spcAft>
              <a:spcPct val="0"/>
            </a:spcAft>
            <a:defRPr kern="1200">
              <a:solidFill>
                <a:sysClr val="windowText" lastClr="000000"/>
              </a:solidFill>
              <a:latin typeface="Arial" charset="0"/>
            </a:defRPr>
          </a:lvl3pPr>
          <a:lvl4pPr marL="1371600" algn="l" defTabSz="457200" rtl="0" fontAlgn="base">
            <a:spcBef>
              <a:spcPct val="0"/>
            </a:spcBef>
            <a:spcAft>
              <a:spcPct val="0"/>
            </a:spcAft>
            <a:defRPr kern="1200">
              <a:solidFill>
                <a:sysClr val="windowText" lastClr="000000"/>
              </a:solidFill>
              <a:latin typeface="Arial" charset="0"/>
            </a:defRPr>
          </a:lvl4pPr>
          <a:lvl5pPr marL="1828800" algn="l" defTabSz="457200" rtl="0" fontAlgn="base">
            <a:spcBef>
              <a:spcPct val="0"/>
            </a:spcBef>
            <a:spcAft>
              <a:spcPct val="0"/>
            </a:spcAft>
            <a:defRPr kern="1200">
              <a:solidFill>
                <a:sysClr val="windowText" lastClr="000000"/>
              </a:solidFill>
              <a:latin typeface="Arial" charset="0"/>
            </a:defRPr>
          </a:lvl5pPr>
          <a:lvl6pPr marL="2286000" algn="l" defTabSz="914400" rtl="0" eaLnBrk="1" latinLnBrk="0" hangingPunct="1">
            <a:defRPr kern="1200">
              <a:solidFill>
                <a:sysClr val="windowText" lastClr="000000"/>
              </a:solidFill>
              <a:latin typeface="Arial" charset="0"/>
            </a:defRPr>
          </a:lvl6pPr>
          <a:lvl7pPr marL="2743200" algn="l" defTabSz="914400" rtl="0" eaLnBrk="1" latinLnBrk="0" hangingPunct="1">
            <a:defRPr kern="1200">
              <a:solidFill>
                <a:sysClr val="windowText" lastClr="000000"/>
              </a:solidFill>
              <a:latin typeface="Arial" charset="0"/>
            </a:defRPr>
          </a:lvl7pPr>
          <a:lvl8pPr marL="3200400" algn="l" defTabSz="914400" rtl="0" eaLnBrk="1" latinLnBrk="0" hangingPunct="1">
            <a:defRPr kern="1200">
              <a:solidFill>
                <a:sysClr val="windowText" lastClr="000000"/>
              </a:solidFill>
              <a:latin typeface="Arial" charset="0"/>
            </a:defRPr>
          </a:lvl8pPr>
          <a:lvl9pPr marL="3657600" algn="l" defTabSz="914400" rtl="0" eaLnBrk="1" latinLnBrk="0" hangingPunct="1">
            <a:defRPr kern="1200">
              <a:solidFill>
                <a:sysClr val="windowText" lastClr="000000"/>
              </a:solidFill>
              <a:latin typeface="Arial" charset="0"/>
            </a:defRPr>
          </a:lvl9pPr>
        </a:lstStyle>
        <a:p xmlns:a="http://schemas.openxmlformats.org/drawingml/2006/main">
          <a:r>
            <a:rPr lang="en-NZ" sz="2800" b="1" dirty="0"/>
            <a:t>Injury Crashes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Arial" charset="0"/>
              </a:defRPr>
            </a:lvl1pPr>
          </a:lstStyle>
          <a:p>
            <a:pPr>
              <a:defRPr/>
            </a:pPr>
            <a:endParaRPr lang="en-NZ" dirty="0"/>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atin typeface="Arial" charset="0"/>
              </a:defRPr>
            </a:lvl1pPr>
          </a:lstStyle>
          <a:p>
            <a:pPr>
              <a:defRPr/>
            </a:pPr>
            <a:fld id="{8E9B5E08-8014-4F0C-BB32-4C528A08A63A}" type="datetimeFigureOut">
              <a:rPr lang="en-NZ"/>
              <a:pPr>
                <a:defRPr/>
              </a:pPr>
              <a:t>3/07/2015</a:t>
            </a:fld>
            <a:endParaRPr lang="en-NZ" dirty="0"/>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Arial" charset="0"/>
              </a:defRPr>
            </a:lvl1pPr>
          </a:lstStyle>
          <a:p>
            <a:pPr>
              <a:defRPr/>
            </a:pPr>
            <a:endParaRPr lang="en-NZ" dirty="0"/>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29E798D0-88B8-49B2-8326-7EED1295E8EF}" type="slidenum">
              <a:rPr lang="en-NZ" altLang="en-US"/>
              <a:pPr/>
              <a:t>‹#›</a:t>
            </a:fld>
            <a:endParaRPr lang="en-NZ" altLang="en-US" dirty="0"/>
          </a:p>
        </p:txBody>
      </p:sp>
    </p:spTree>
    <p:extLst>
      <p:ext uri="{BB962C8B-B14F-4D97-AF65-F5344CB8AC3E}">
        <p14:creationId xmlns:p14="http://schemas.microsoft.com/office/powerpoint/2010/main" val="6422771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Arial" charset="0"/>
              </a:defRPr>
            </a:lvl1pPr>
          </a:lstStyle>
          <a:p>
            <a:pPr>
              <a:defRPr/>
            </a:pPr>
            <a:endParaRPr lang="en-NZ" dirty="0"/>
          </a:p>
        </p:txBody>
      </p:sp>
      <p:sp>
        <p:nvSpPr>
          <p:cNvPr id="3" name="Date Placeholder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atin typeface="Arial" charset="0"/>
              </a:defRPr>
            </a:lvl1pPr>
          </a:lstStyle>
          <a:p>
            <a:pPr>
              <a:defRPr/>
            </a:pPr>
            <a:fld id="{CB71847C-BBB1-44D7-961C-7B134213F7D7}" type="datetimeFigureOut">
              <a:rPr lang="en-NZ"/>
              <a:pPr>
                <a:defRPr/>
              </a:pPr>
              <a:t>3/07/2015</a:t>
            </a:fld>
            <a:endParaRPr lang="en-NZ" dirty="0"/>
          </a:p>
        </p:txBody>
      </p:sp>
      <p:sp>
        <p:nvSpPr>
          <p:cNvPr id="4" name="Slide Image Placeholder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40" tIns="45720" rIns="91440" bIns="45720" rtlCol="0" anchor="ctr"/>
          <a:lstStyle/>
          <a:p>
            <a:pPr lvl="0"/>
            <a:endParaRPr lang="en-NZ" noProof="0" dirty="0" smtClean="0"/>
          </a:p>
        </p:txBody>
      </p:sp>
      <p:sp>
        <p:nvSpPr>
          <p:cNvPr id="5" name="Notes Placeholder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NZ" noProof="0" smtClean="0"/>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atin typeface="Arial" charset="0"/>
              </a:defRPr>
            </a:lvl1pPr>
          </a:lstStyle>
          <a:p>
            <a:pPr>
              <a:defRPr/>
            </a:pPr>
            <a:endParaRPr lang="en-NZ" dirty="0"/>
          </a:p>
        </p:txBody>
      </p:sp>
      <p:sp>
        <p:nvSpPr>
          <p:cNvPr id="7" name="Slide Number Placeholder 6"/>
          <p:cNvSpPr>
            <a:spLocks noGrp="1"/>
          </p:cNvSpPr>
          <p:nvPr>
            <p:ph type="sldNum" sz="quarter" idx="5"/>
          </p:nvPr>
        </p:nvSpPr>
        <p:spPr>
          <a:xfrm>
            <a:off x="3856038"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45DCCB-46E7-4959-8C6F-BC81529B0AB3}" type="slidenum">
              <a:rPr lang="en-NZ" altLang="en-US"/>
              <a:pPr/>
              <a:t>‹#›</a:t>
            </a:fld>
            <a:endParaRPr lang="en-NZ" altLang="en-US" dirty="0"/>
          </a:p>
        </p:txBody>
      </p:sp>
    </p:spTree>
    <p:extLst>
      <p:ext uri="{BB962C8B-B14F-4D97-AF65-F5344CB8AC3E}">
        <p14:creationId xmlns:p14="http://schemas.microsoft.com/office/powerpoint/2010/main" val="2941086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NZ"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2B5F34-5C5D-4261-9703-FEFF6342F734}" type="slidenum">
              <a:rPr lang="en-NZ" altLang="en-US"/>
              <a:pPr eaLnBrk="1" hangingPunct="1"/>
              <a:t>1</a:t>
            </a:fld>
            <a:endParaRPr lang="en-NZ" altLang="en-US" dirty="0"/>
          </a:p>
        </p:txBody>
      </p:sp>
    </p:spTree>
    <p:extLst>
      <p:ext uri="{BB962C8B-B14F-4D97-AF65-F5344CB8AC3E}">
        <p14:creationId xmlns:p14="http://schemas.microsoft.com/office/powerpoint/2010/main" val="1431596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bwMode="auto">
          <a:xfrm>
            <a:off x="917575" y="746125"/>
            <a:ext cx="4972050" cy="3729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Between 2008-2012 there were 1742 worksite crashes</a:t>
            </a:r>
            <a:br>
              <a:rPr lang="en-US" altLang="en-US" smtClean="0"/>
            </a:br>
            <a:r>
              <a:rPr lang="en-US" altLang="en-US" smtClean="0"/>
              <a:t>- below are the results of a representative sample</a:t>
            </a:r>
            <a:endParaRPr lang="en-NZ" altLang="en-US" smtClean="0"/>
          </a:p>
          <a:p>
            <a:pPr eaLnBrk="1" hangingPunct="1">
              <a:spcBef>
                <a:spcPct val="0"/>
              </a:spcBef>
            </a:pPr>
            <a:endParaRPr lang="en-US" alt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b="1" dirty="0" smtClean="0">
                <a:latin typeface="Arial" charset="0"/>
              </a:rPr>
              <a:t>Road accident at sealing site</a:t>
            </a:r>
          </a:p>
          <a:p>
            <a:r>
              <a:rPr lang="en-NZ" altLang="en-US" dirty="0" smtClean="0">
                <a:latin typeface="Arial" charset="0"/>
              </a:rPr>
              <a:t>This crash happened during a sealing operation while the site was unattended at night</a:t>
            </a:r>
          </a:p>
          <a:p>
            <a:r>
              <a:rPr lang="en-NZ" altLang="en-US" dirty="0" smtClean="0">
                <a:latin typeface="Arial" charset="0"/>
              </a:rPr>
              <a:t>The photos are the day after the crash</a:t>
            </a:r>
          </a:p>
          <a:p>
            <a:r>
              <a:rPr lang="en-NZ" altLang="en-US" dirty="0" smtClean="0">
                <a:latin typeface="Arial" charset="0"/>
              </a:rPr>
              <a:t>The driver lost control on the loose surface and hit a tree</a:t>
            </a:r>
          </a:p>
          <a:p>
            <a:r>
              <a:rPr lang="en-NZ" altLang="en-US" dirty="0" smtClean="0">
                <a:latin typeface="Arial" charset="0"/>
              </a:rPr>
              <a:t>The driver died and there were two seriously injured passengers</a:t>
            </a:r>
          </a:p>
          <a:p>
            <a:r>
              <a:rPr lang="en-NZ" altLang="en-US" dirty="0" smtClean="0">
                <a:latin typeface="Arial" charset="0"/>
              </a:rPr>
              <a:t>Speed no safety belt and alcohol were major factors in the crash and its outcome</a:t>
            </a:r>
          </a:p>
          <a:p>
            <a:r>
              <a:rPr lang="en-NZ" altLang="en-US" dirty="0" smtClean="0">
                <a:latin typeface="Arial" charset="0"/>
              </a:rPr>
              <a:t>Even though more delineation may have been required, the crash may not have been prevented</a:t>
            </a:r>
          </a:p>
          <a:p>
            <a:r>
              <a:rPr lang="en-NZ" altLang="en-US" dirty="0" smtClean="0">
                <a:latin typeface="Arial" charset="0"/>
              </a:rPr>
              <a:t>Where</a:t>
            </a:r>
            <a:r>
              <a:rPr lang="en-NZ" altLang="en-US" baseline="0" dirty="0" smtClean="0">
                <a:latin typeface="Arial" charset="0"/>
              </a:rPr>
              <a:t> we leave an unsealed surface we need to do everything we can to warn approaching motorists</a:t>
            </a:r>
            <a:endParaRPr lang="en-NZ" altLang="en-US" dirty="0" smtClean="0">
              <a:latin typeface="Arial" charset="0"/>
            </a:endParaRPr>
          </a:p>
          <a:p>
            <a:endParaRPr lang="en-NZ" altLang="en-US" dirty="0" smtClean="0">
              <a:latin typeface="Arial" charset="0"/>
            </a:endParaRPr>
          </a:p>
          <a:p>
            <a:endParaRPr lang="en-NZ" altLang="en-US" dirty="0" smtClean="0">
              <a:latin typeface="Arial" charset="0"/>
            </a:endParaRPr>
          </a:p>
          <a:p>
            <a:r>
              <a:rPr lang="en-NZ" altLang="en-US" b="1" dirty="0" smtClean="0">
                <a:latin typeface="Arial" charset="0"/>
              </a:rPr>
              <a:t>Crane</a:t>
            </a:r>
          </a:p>
          <a:p>
            <a:r>
              <a:rPr lang="en-NZ" altLang="en-US" dirty="0" smtClean="0">
                <a:latin typeface="Arial" charset="0"/>
              </a:rPr>
              <a:t>This crane was parked facing the wrong direction and on the live lane</a:t>
            </a:r>
          </a:p>
          <a:p>
            <a:r>
              <a:rPr lang="en-NZ" altLang="en-US" dirty="0" smtClean="0">
                <a:latin typeface="Arial" charset="0"/>
              </a:rPr>
              <a:t>Police believe that the driver of the car came over the bridge at night and saw the red reflectors. She appears to have driven right into the back of the crane as if she thought she was following a heavy vehicle</a:t>
            </a:r>
          </a:p>
          <a:p>
            <a:r>
              <a:rPr lang="en-NZ" altLang="en-US" dirty="0" smtClean="0">
                <a:latin typeface="Arial" charset="0"/>
              </a:rPr>
              <a:t>Unfortunately we will never know the truth as she died at the scene of her crash</a:t>
            </a:r>
          </a:p>
          <a:p>
            <a:r>
              <a:rPr lang="en-NZ" altLang="en-US" dirty="0" smtClean="0">
                <a:latin typeface="Arial" charset="0"/>
              </a:rPr>
              <a:t>This crane should not have been on the live lane. It is required to be at least 5m away from the live lane and not </a:t>
            </a:r>
            <a:r>
              <a:rPr lang="en-NZ" altLang="en-US" dirty="0" smtClean="0">
                <a:solidFill>
                  <a:srgbClr val="C00000"/>
                </a:solidFill>
                <a:latin typeface="Arial" charset="0"/>
                <a:cs typeface="Arial" charset="0"/>
              </a:rPr>
              <a:t>in any of the safety zones</a:t>
            </a:r>
            <a:r>
              <a:rPr lang="en-NZ" altLang="en-US" dirty="0" smtClean="0">
                <a:latin typeface="Arial" charset="0"/>
                <a:cs typeface="Arial" charset="0"/>
              </a:rPr>
              <a:t> including the taper or o</a:t>
            </a:r>
            <a:r>
              <a:rPr lang="en-NZ" altLang="en-US" dirty="0" smtClean="0">
                <a:solidFill>
                  <a:srgbClr val="C00000"/>
                </a:solidFill>
                <a:latin typeface="Arial" charset="0"/>
                <a:cs typeface="Arial" charset="0"/>
              </a:rPr>
              <a:t>n curves </a:t>
            </a:r>
            <a:r>
              <a:rPr lang="en-NZ" altLang="en-US" dirty="0" smtClean="0">
                <a:latin typeface="Arial" charset="0"/>
                <a:cs typeface="Arial" charset="0"/>
              </a:rPr>
              <a:t>or any similar place where they may be struck by an out-of-control vehicle</a:t>
            </a:r>
          </a:p>
          <a:p>
            <a:endParaRPr lang="en-NZ" altLang="en-US" dirty="0" smtClean="0">
              <a:latin typeface="Arial" charset="0"/>
            </a:endParaRPr>
          </a:p>
          <a:p>
            <a:endParaRPr lang="en-NZ" alt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b="1" dirty="0" smtClean="0">
                <a:latin typeface="Arial" charset="0"/>
              </a:rPr>
              <a:t>Road accident at sealing site</a:t>
            </a:r>
          </a:p>
          <a:p>
            <a:r>
              <a:rPr lang="en-NZ" altLang="en-US" dirty="0" smtClean="0">
                <a:latin typeface="Arial" charset="0"/>
              </a:rPr>
              <a:t>This crash happened during a sealing operation while the site was unattended at night</a:t>
            </a:r>
          </a:p>
          <a:p>
            <a:r>
              <a:rPr lang="en-NZ" altLang="en-US" dirty="0" smtClean="0">
                <a:latin typeface="Arial" charset="0"/>
              </a:rPr>
              <a:t>The photos are the day after the crash</a:t>
            </a:r>
          </a:p>
          <a:p>
            <a:r>
              <a:rPr lang="en-NZ" altLang="en-US" dirty="0" smtClean="0">
                <a:latin typeface="Arial" charset="0"/>
              </a:rPr>
              <a:t>The driver lost control on the loose surface and hit a tree</a:t>
            </a:r>
          </a:p>
          <a:p>
            <a:r>
              <a:rPr lang="en-NZ" altLang="en-US" dirty="0" smtClean="0">
                <a:latin typeface="Arial" charset="0"/>
              </a:rPr>
              <a:t>The driver died and there were two seriously injured passengers</a:t>
            </a:r>
          </a:p>
          <a:p>
            <a:r>
              <a:rPr lang="en-NZ" altLang="en-US" dirty="0" smtClean="0">
                <a:latin typeface="Arial" charset="0"/>
              </a:rPr>
              <a:t>Speed no safety belt and alcohol were major factors in the crash and its outcome</a:t>
            </a:r>
          </a:p>
          <a:p>
            <a:r>
              <a:rPr lang="en-NZ" altLang="en-US" dirty="0" smtClean="0">
                <a:latin typeface="Arial" charset="0"/>
              </a:rPr>
              <a:t>Even though more delineation may have been required, the crash may not have been prevented</a:t>
            </a:r>
          </a:p>
          <a:p>
            <a:r>
              <a:rPr lang="en-NZ" altLang="en-US" dirty="0" smtClean="0">
                <a:latin typeface="Arial" charset="0"/>
              </a:rPr>
              <a:t>Where</a:t>
            </a:r>
            <a:r>
              <a:rPr lang="en-NZ" altLang="en-US" baseline="0" dirty="0" smtClean="0">
                <a:latin typeface="Arial" charset="0"/>
              </a:rPr>
              <a:t> we leave an unsealed surface we need to do everything we can to warn approaching motorists</a:t>
            </a:r>
            <a:endParaRPr lang="en-NZ" altLang="en-US" dirty="0" smtClean="0">
              <a:latin typeface="Arial" charset="0"/>
            </a:endParaRPr>
          </a:p>
          <a:p>
            <a:endParaRPr lang="en-NZ" altLang="en-US" dirty="0" smtClean="0">
              <a:latin typeface="Arial" charset="0"/>
            </a:endParaRPr>
          </a:p>
          <a:p>
            <a:endParaRPr lang="en-NZ" altLang="en-US" dirty="0" smtClean="0">
              <a:latin typeface="Arial" charset="0"/>
            </a:endParaRPr>
          </a:p>
          <a:p>
            <a:r>
              <a:rPr lang="en-NZ" altLang="en-US" b="1" dirty="0" smtClean="0">
                <a:latin typeface="Arial" charset="0"/>
              </a:rPr>
              <a:t>Crane</a:t>
            </a:r>
          </a:p>
          <a:p>
            <a:r>
              <a:rPr lang="en-NZ" altLang="en-US" dirty="0" smtClean="0">
                <a:latin typeface="Arial" charset="0"/>
              </a:rPr>
              <a:t>This crane was parked facing the wrong direction and on the live lane</a:t>
            </a:r>
          </a:p>
          <a:p>
            <a:r>
              <a:rPr lang="en-NZ" altLang="en-US" dirty="0" smtClean="0">
                <a:latin typeface="Arial" charset="0"/>
              </a:rPr>
              <a:t>Police believe that the driver of the car came over the bridge at night and saw the red reflectors. She appears to have driven right into the back of the crane as if she thought she was following a heavy vehicle</a:t>
            </a:r>
          </a:p>
          <a:p>
            <a:r>
              <a:rPr lang="en-NZ" altLang="en-US" dirty="0" smtClean="0">
                <a:latin typeface="Arial" charset="0"/>
              </a:rPr>
              <a:t>Unfortunately we will never know the truth as she died at the scene of her crash</a:t>
            </a:r>
          </a:p>
          <a:p>
            <a:r>
              <a:rPr lang="en-NZ" altLang="en-US" dirty="0" smtClean="0">
                <a:latin typeface="Arial" charset="0"/>
              </a:rPr>
              <a:t>This crane should not have been on the live lane. It is required to be at least 5m away from the live lane and not </a:t>
            </a:r>
            <a:r>
              <a:rPr lang="en-NZ" altLang="en-US" dirty="0" smtClean="0">
                <a:solidFill>
                  <a:srgbClr val="C00000"/>
                </a:solidFill>
                <a:latin typeface="Arial" charset="0"/>
                <a:cs typeface="Arial" charset="0"/>
              </a:rPr>
              <a:t>in any of the safety zones</a:t>
            </a:r>
            <a:r>
              <a:rPr lang="en-NZ" altLang="en-US" dirty="0" smtClean="0">
                <a:latin typeface="Arial" charset="0"/>
                <a:cs typeface="Arial" charset="0"/>
              </a:rPr>
              <a:t> including the taper or o</a:t>
            </a:r>
            <a:r>
              <a:rPr lang="en-NZ" altLang="en-US" dirty="0" smtClean="0">
                <a:solidFill>
                  <a:srgbClr val="C00000"/>
                </a:solidFill>
                <a:latin typeface="Arial" charset="0"/>
                <a:cs typeface="Arial" charset="0"/>
              </a:rPr>
              <a:t>n curves </a:t>
            </a:r>
            <a:r>
              <a:rPr lang="en-NZ" altLang="en-US" dirty="0" smtClean="0">
                <a:latin typeface="Arial" charset="0"/>
                <a:cs typeface="Arial" charset="0"/>
              </a:rPr>
              <a:t>or any similar place where they may be struck by an out-of-control vehicle</a:t>
            </a:r>
          </a:p>
          <a:p>
            <a:endParaRPr lang="en-NZ" altLang="en-US" dirty="0" smtClean="0">
              <a:latin typeface="Arial" charset="0"/>
            </a:endParaRPr>
          </a:p>
          <a:p>
            <a:endParaRPr lang="en-NZ" altLang="en-US" dirty="0"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b="1" dirty="0" smtClean="0">
                <a:latin typeface="Arial" charset="0"/>
              </a:rPr>
              <a:t>Road accident at sealing site</a:t>
            </a:r>
          </a:p>
          <a:p>
            <a:r>
              <a:rPr lang="en-NZ" altLang="en-US" dirty="0" smtClean="0">
                <a:latin typeface="Arial" charset="0"/>
              </a:rPr>
              <a:t>This crash happened during a sealing operation while the site was unattended at night</a:t>
            </a:r>
          </a:p>
          <a:p>
            <a:r>
              <a:rPr lang="en-NZ" altLang="en-US" dirty="0" smtClean="0">
                <a:latin typeface="Arial" charset="0"/>
              </a:rPr>
              <a:t>The photos are the day after the crash</a:t>
            </a:r>
          </a:p>
          <a:p>
            <a:r>
              <a:rPr lang="en-NZ" altLang="en-US" dirty="0" smtClean="0">
                <a:latin typeface="Arial" charset="0"/>
              </a:rPr>
              <a:t>The driver lost control on the loose surface and hit a tree</a:t>
            </a:r>
          </a:p>
          <a:p>
            <a:r>
              <a:rPr lang="en-NZ" altLang="en-US" dirty="0" smtClean="0">
                <a:latin typeface="Arial" charset="0"/>
              </a:rPr>
              <a:t>The driver died and there were two seriously injured passengers</a:t>
            </a:r>
          </a:p>
          <a:p>
            <a:r>
              <a:rPr lang="en-NZ" altLang="en-US" dirty="0" smtClean="0">
                <a:latin typeface="Arial" charset="0"/>
              </a:rPr>
              <a:t>Speed no safety belt and alcohol were major factors in the crash and its outcome</a:t>
            </a:r>
          </a:p>
          <a:p>
            <a:r>
              <a:rPr lang="en-NZ" altLang="en-US" dirty="0" smtClean="0">
                <a:latin typeface="Arial" charset="0"/>
              </a:rPr>
              <a:t>Even though more delineation may have been required, the crash may not have been prevented</a:t>
            </a:r>
          </a:p>
          <a:p>
            <a:r>
              <a:rPr lang="en-NZ" altLang="en-US" dirty="0" smtClean="0">
                <a:latin typeface="Arial" charset="0"/>
              </a:rPr>
              <a:t>Where</a:t>
            </a:r>
            <a:r>
              <a:rPr lang="en-NZ" altLang="en-US" baseline="0" dirty="0" smtClean="0">
                <a:latin typeface="Arial" charset="0"/>
              </a:rPr>
              <a:t> we leave an unsealed surface we need to do everything we can to warn approaching motorists</a:t>
            </a:r>
            <a:endParaRPr lang="en-NZ" altLang="en-US" dirty="0" smtClean="0">
              <a:latin typeface="Arial" charset="0"/>
            </a:endParaRPr>
          </a:p>
          <a:p>
            <a:endParaRPr lang="en-NZ" altLang="en-US" dirty="0" smtClean="0">
              <a:latin typeface="Arial" charset="0"/>
            </a:endParaRPr>
          </a:p>
          <a:p>
            <a:endParaRPr lang="en-NZ" altLang="en-US" dirty="0" smtClean="0">
              <a:latin typeface="Arial" charset="0"/>
            </a:endParaRPr>
          </a:p>
          <a:p>
            <a:r>
              <a:rPr lang="en-NZ" altLang="en-US" b="1" dirty="0" smtClean="0">
                <a:latin typeface="Arial" charset="0"/>
              </a:rPr>
              <a:t>Crane</a:t>
            </a:r>
          </a:p>
          <a:p>
            <a:r>
              <a:rPr lang="en-NZ" altLang="en-US" dirty="0" smtClean="0">
                <a:latin typeface="Arial" charset="0"/>
              </a:rPr>
              <a:t>This crane was parked facing the wrong direction and on the live lane</a:t>
            </a:r>
          </a:p>
          <a:p>
            <a:r>
              <a:rPr lang="en-NZ" altLang="en-US" dirty="0" smtClean="0">
                <a:latin typeface="Arial" charset="0"/>
              </a:rPr>
              <a:t>Police believe that the driver of the car came over the bridge at night and saw the red reflectors. She appears to have driven right into the back of the crane as if she thought she was following a heavy vehicle</a:t>
            </a:r>
          </a:p>
          <a:p>
            <a:r>
              <a:rPr lang="en-NZ" altLang="en-US" dirty="0" smtClean="0">
                <a:latin typeface="Arial" charset="0"/>
              </a:rPr>
              <a:t>Unfortunately we will never know the truth as she died at the scene of her crash</a:t>
            </a:r>
          </a:p>
          <a:p>
            <a:r>
              <a:rPr lang="en-NZ" altLang="en-US" dirty="0" smtClean="0">
                <a:latin typeface="Arial" charset="0"/>
              </a:rPr>
              <a:t>This crane should not have been on the live lane. It is required to be at least 5m away from the live lane and not </a:t>
            </a:r>
            <a:r>
              <a:rPr lang="en-NZ" altLang="en-US" dirty="0" smtClean="0">
                <a:solidFill>
                  <a:srgbClr val="C00000"/>
                </a:solidFill>
                <a:latin typeface="Arial" charset="0"/>
                <a:cs typeface="Arial" charset="0"/>
              </a:rPr>
              <a:t>in any of the safety zones</a:t>
            </a:r>
            <a:r>
              <a:rPr lang="en-NZ" altLang="en-US" dirty="0" smtClean="0">
                <a:latin typeface="Arial" charset="0"/>
                <a:cs typeface="Arial" charset="0"/>
              </a:rPr>
              <a:t> including the taper or o</a:t>
            </a:r>
            <a:r>
              <a:rPr lang="en-NZ" altLang="en-US" dirty="0" smtClean="0">
                <a:solidFill>
                  <a:srgbClr val="C00000"/>
                </a:solidFill>
                <a:latin typeface="Arial" charset="0"/>
                <a:cs typeface="Arial" charset="0"/>
              </a:rPr>
              <a:t>n curves </a:t>
            </a:r>
            <a:r>
              <a:rPr lang="en-NZ" altLang="en-US" dirty="0" smtClean="0">
                <a:latin typeface="Arial" charset="0"/>
                <a:cs typeface="Arial" charset="0"/>
              </a:rPr>
              <a:t>or any similar place where they may be struck by an out-of-control vehicle</a:t>
            </a:r>
          </a:p>
          <a:p>
            <a:endParaRPr lang="en-NZ" altLang="en-US" dirty="0" smtClean="0">
              <a:latin typeface="Arial" charset="0"/>
            </a:endParaRPr>
          </a:p>
          <a:p>
            <a:endParaRPr lang="en-NZ" altLang="en-US" dirty="0"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Speed and water depth are key elements in skid resistance.</a:t>
            </a:r>
          </a:p>
          <a:p>
            <a:r>
              <a:rPr lang="en-US" altLang="en-US" smtClean="0"/>
              <a:t>Look at the effect of the amount of rubber touching the road as the tread depth decreases and speed increases on a road with 1mm water.</a:t>
            </a:r>
          </a:p>
          <a:p>
            <a:r>
              <a:rPr lang="en-US" altLang="en-US" smtClean="0"/>
              <a:t>A near bald tyre at 90km/h has almost no rubber touching the road.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845DCCB-46E7-4959-8C6F-BC81529B0AB3}" type="slidenum">
              <a:rPr lang="en-NZ" altLang="en-US" smtClean="0"/>
              <a:pPr/>
              <a:t>34</a:t>
            </a:fld>
            <a:endParaRPr lang="en-NZ" altLang="en-US" dirty="0"/>
          </a:p>
        </p:txBody>
      </p:sp>
    </p:spTree>
    <p:extLst>
      <p:ext uri="{BB962C8B-B14F-4D97-AF65-F5344CB8AC3E}">
        <p14:creationId xmlns:p14="http://schemas.microsoft.com/office/powerpoint/2010/main" val="314191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5845DCCB-46E7-4959-8C6F-BC81529B0AB3}" type="slidenum">
              <a:rPr lang="en-NZ" altLang="en-US" smtClean="0"/>
              <a:pPr/>
              <a:t>35</a:t>
            </a:fld>
            <a:endParaRPr lang="en-NZ" altLang="en-US" dirty="0"/>
          </a:p>
        </p:txBody>
      </p:sp>
    </p:spTree>
    <p:extLst>
      <p:ext uri="{BB962C8B-B14F-4D97-AF65-F5344CB8AC3E}">
        <p14:creationId xmlns:p14="http://schemas.microsoft.com/office/powerpoint/2010/main" val="314191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919163"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a:p>
            <a:pPr eaLnBrk="1" hangingPunct="1">
              <a:spcBef>
                <a:spcPct val="0"/>
              </a:spcBef>
            </a:pPr>
            <a:endParaRPr lang="en-NZ" alt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EEC612-362B-46F5-9385-DBC89F515446}" type="slidenum">
              <a:rPr lang="en-NZ" altLang="en-US"/>
              <a:pPr eaLnBrk="1" hangingPunct="1"/>
              <a:t>2</a:t>
            </a:fld>
            <a:endParaRPr lang="en-NZ" altLang="en-US" dirty="0"/>
          </a:p>
        </p:txBody>
      </p:sp>
      <p:sp>
        <p:nvSpPr>
          <p:cNvPr id="2" name="TextBox 1"/>
          <p:cNvSpPr txBox="1"/>
          <p:nvPr/>
        </p:nvSpPr>
        <p:spPr>
          <a:xfrm>
            <a:off x="681038" y="5387340"/>
            <a:ext cx="3970020" cy="646331"/>
          </a:xfrm>
          <a:prstGeom prst="rect">
            <a:avLst/>
          </a:prstGeom>
          <a:noFill/>
        </p:spPr>
        <p:txBody>
          <a:bodyPr wrap="square" rtlCol="0">
            <a:spAutoFit/>
          </a:bodyPr>
          <a:lstStyle/>
          <a:p>
            <a:r>
              <a:rPr lang="en-NZ" sz="1200" dirty="0" smtClean="0">
                <a:latin typeface="Lucida Sans" panose="020B0602030504020204" pitchFamily="34" charset="0"/>
              </a:rPr>
              <a:t>In this presentation I’m going to outline the process we’ve gone through in New Zealand to adopt and embed the Safe System approach.</a:t>
            </a:r>
            <a:endParaRPr lang="en-NZ" sz="1200" dirty="0">
              <a:latin typeface="Lucida Sans" panose="020B0602030504020204" pitchFamily="34" charset="0"/>
            </a:endParaRPr>
          </a:p>
        </p:txBody>
      </p:sp>
    </p:spTree>
    <p:extLst>
      <p:ext uri="{BB962C8B-B14F-4D97-AF65-F5344CB8AC3E}">
        <p14:creationId xmlns:p14="http://schemas.microsoft.com/office/powerpoint/2010/main" val="302348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a:defRPr/>
            </a:pPr>
            <a:fld id="{4720576F-1D59-4767-A067-E5FDA8E04498}" type="slidenum">
              <a:rPr lang="en-AU" smtClean="0"/>
              <a:pPr>
                <a:defRPr/>
              </a:pPr>
              <a:t>5</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5845DCCB-46E7-4959-8C6F-BC81529B0AB3}" type="slidenum">
              <a:rPr lang="en-NZ" altLang="en-US" smtClean="0"/>
              <a:pPr/>
              <a:t>6</a:t>
            </a:fld>
            <a:endParaRPr lang="en-NZ" altLang="en-US" dirty="0"/>
          </a:p>
        </p:txBody>
      </p:sp>
    </p:spTree>
    <p:extLst>
      <p:ext uri="{BB962C8B-B14F-4D97-AF65-F5344CB8AC3E}">
        <p14:creationId xmlns:p14="http://schemas.microsoft.com/office/powerpoint/2010/main" val="109033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57521" indent="-291354" eaLnBrk="0" hangingPunct="0">
              <a:defRPr>
                <a:solidFill>
                  <a:schemeClr val="tx1"/>
                </a:solidFill>
                <a:latin typeface="Arial" pitchFamily="34" charset="0"/>
                <a:cs typeface="Arial" pitchFamily="34" charset="0"/>
              </a:defRPr>
            </a:lvl2pPr>
            <a:lvl3pPr marL="1165416" indent="-233083" eaLnBrk="0" hangingPunct="0">
              <a:defRPr>
                <a:solidFill>
                  <a:schemeClr val="tx1"/>
                </a:solidFill>
                <a:latin typeface="Arial" pitchFamily="34" charset="0"/>
                <a:cs typeface="Arial" pitchFamily="34" charset="0"/>
              </a:defRPr>
            </a:lvl3pPr>
            <a:lvl4pPr marL="1631583" indent="-233083" eaLnBrk="0" hangingPunct="0">
              <a:defRPr>
                <a:solidFill>
                  <a:schemeClr val="tx1"/>
                </a:solidFill>
                <a:latin typeface="Arial" pitchFamily="34" charset="0"/>
                <a:cs typeface="Arial" pitchFamily="34" charset="0"/>
              </a:defRPr>
            </a:lvl4pPr>
            <a:lvl5pPr marL="2097750" indent="-233083" eaLnBrk="0" hangingPunct="0">
              <a:defRPr>
                <a:solidFill>
                  <a:schemeClr val="tx1"/>
                </a:solidFill>
                <a:latin typeface="Arial" pitchFamily="34" charset="0"/>
                <a:cs typeface="Arial" pitchFamily="34" charset="0"/>
              </a:defRPr>
            </a:lvl5pPr>
            <a:lvl6pPr marL="2563916" indent="-233083" defTabSz="466166" eaLnBrk="0" fontAlgn="base" hangingPunct="0">
              <a:spcBef>
                <a:spcPct val="0"/>
              </a:spcBef>
              <a:spcAft>
                <a:spcPct val="0"/>
              </a:spcAft>
              <a:defRPr>
                <a:solidFill>
                  <a:schemeClr val="tx1"/>
                </a:solidFill>
                <a:latin typeface="Arial" pitchFamily="34" charset="0"/>
                <a:cs typeface="Arial" pitchFamily="34" charset="0"/>
              </a:defRPr>
            </a:lvl6pPr>
            <a:lvl7pPr marL="3030082" indent="-233083" defTabSz="466166" eaLnBrk="0" fontAlgn="base" hangingPunct="0">
              <a:spcBef>
                <a:spcPct val="0"/>
              </a:spcBef>
              <a:spcAft>
                <a:spcPct val="0"/>
              </a:spcAft>
              <a:defRPr>
                <a:solidFill>
                  <a:schemeClr val="tx1"/>
                </a:solidFill>
                <a:latin typeface="Arial" pitchFamily="34" charset="0"/>
                <a:cs typeface="Arial" pitchFamily="34" charset="0"/>
              </a:defRPr>
            </a:lvl7pPr>
            <a:lvl8pPr marL="3496248" indent="-233083" defTabSz="466166" eaLnBrk="0" fontAlgn="base" hangingPunct="0">
              <a:spcBef>
                <a:spcPct val="0"/>
              </a:spcBef>
              <a:spcAft>
                <a:spcPct val="0"/>
              </a:spcAft>
              <a:defRPr>
                <a:solidFill>
                  <a:schemeClr val="tx1"/>
                </a:solidFill>
                <a:latin typeface="Arial" pitchFamily="34" charset="0"/>
                <a:cs typeface="Arial" pitchFamily="34" charset="0"/>
              </a:defRPr>
            </a:lvl8pPr>
            <a:lvl9pPr marL="3962416" indent="-233083" defTabSz="4661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645EC66F-CEA3-4855-825E-7AB59FD668CB}" type="slidenum">
              <a:rPr lang="en-AU" altLang="en-US" smtClean="0">
                <a:latin typeface="Calibri" pitchFamily="34" charset="0"/>
              </a:rPr>
              <a:pPr eaLnBrk="1" hangingPunct="1"/>
              <a:t>7</a:t>
            </a:fld>
            <a:endParaRPr lang="en-AU"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Great progress? Really – another 20,000 people</a:t>
            </a:r>
            <a:r>
              <a:rPr lang="en-NZ" baseline="0" dirty="0" smtClean="0"/>
              <a:t> will be killed or seriously injured in the lifetime of Safer Journeys (</a:t>
            </a:r>
            <a:r>
              <a:rPr lang="en-NZ" baseline="0" dirty="0" err="1" smtClean="0"/>
              <a:t>ie</a:t>
            </a:r>
            <a:r>
              <a:rPr lang="en-NZ" baseline="0" dirty="0" smtClean="0"/>
              <a:t>. till 2020).</a:t>
            </a:r>
            <a:endParaRPr lang="en-NZ" dirty="0"/>
          </a:p>
        </p:txBody>
      </p:sp>
      <p:sp>
        <p:nvSpPr>
          <p:cNvPr id="4" name="Slide Number Placeholder 3"/>
          <p:cNvSpPr>
            <a:spLocks noGrp="1"/>
          </p:cNvSpPr>
          <p:nvPr>
            <p:ph type="sldNum" sz="quarter" idx="10"/>
          </p:nvPr>
        </p:nvSpPr>
        <p:spPr/>
        <p:txBody>
          <a:bodyPr/>
          <a:lstStyle/>
          <a:p>
            <a:pPr>
              <a:defRPr/>
            </a:pPr>
            <a:fld id="{4720576F-1D59-4767-A067-E5FDA8E04498}" type="slidenum">
              <a:rPr lang="en-AU" smtClean="0"/>
              <a:pPr>
                <a:defRPr/>
              </a:pPr>
              <a:t>8</a:t>
            </a:fld>
            <a:endParaRPr lang="en-AU"/>
          </a:p>
        </p:txBody>
      </p:sp>
    </p:spTree>
    <p:extLst>
      <p:ext uri="{BB962C8B-B14F-4D97-AF65-F5344CB8AC3E}">
        <p14:creationId xmlns:p14="http://schemas.microsoft.com/office/powerpoint/2010/main" val="1333525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21">
              <a:defRPr/>
            </a:pPr>
            <a:r>
              <a:rPr lang="en-NZ" altLang="en-US" dirty="0" smtClean="0"/>
              <a:t>NZ 6.9 in 2012, 5.7 in 2013 (8.6 when Safer Journeys</a:t>
            </a:r>
            <a:r>
              <a:rPr lang="en-NZ" altLang="en-US" baseline="0" dirty="0" smtClean="0"/>
              <a:t> was introduced)</a:t>
            </a:r>
            <a:endParaRPr lang="en-NZ" altLang="en-US" dirty="0" smtClean="0"/>
          </a:p>
          <a:p>
            <a:endParaRPr lang="en-NZ" dirty="0"/>
          </a:p>
        </p:txBody>
      </p:sp>
      <p:sp>
        <p:nvSpPr>
          <p:cNvPr id="4" name="Slide Number Placeholder 3"/>
          <p:cNvSpPr>
            <a:spLocks noGrp="1"/>
          </p:cNvSpPr>
          <p:nvPr>
            <p:ph type="sldNum" sz="quarter" idx="10"/>
          </p:nvPr>
        </p:nvSpPr>
        <p:spPr/>
        <p:txBody>
          <a:bodyPr/>
          <a:lstStyle/>
          <a:p>
            <a:pPr>
              <a:defRPr/>
            </a:pPr>
            <a:fld id="{4720576F-1D59-4767-A067-E5FDA8E04498}" type="slidenum">
              <a:rPr lang="en-AU" smtClean="0"/>
              <a:pPr>
                <a:defRPr/>
              </a:pPr>
              <a:t>9</a:t>
            </a:fld>
            <a:endParaRPr lang="en-AU"/>
          </a:p>
        </p:txBody>
      </p:sp>
    </p:spTree>
    <p:extLst>
      <p:ext uri="{BB962C8B-B14F-4D97-AF65-F5344CB8AC3E}">
        <p14:creationId xmlns:p14="http://schemas.microsoft.com/office/powerpoint/2010/main" val="8952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Great progress? Really – another 20,000 people</a:t>
            </a:r>
            <a:r>
              <a:rPr lang="en-NZ" baseline="0" dirty="0" smtClean="0"/>
              <a:t> will be killed or seriously injured in the lifetime of Safer Journeys (</a:t>
            </a:r>
            <a:r>
              <a:rPr lang="en-NZ" baseline="0" dirty="0" err="1" smtClean="0"/>
              <a:t>ie</a:t>
            </a:r>
            <a:r>
              <a:rPr lang="en-NZ" baseline="0" dirty="0" smtClean="0"/>
              <a:t>. till 2020).</a:t>
            </a:r>
            <a:endParaRPr lang="en-NZ" dirty="0"/>
          </a:p>
        </p:txBody>
      </p:sp>
      <p:sp>
        <p:nvSpPr>
          <p:cNvPr id="4" name="Slide Number Placeholder 3"/>
          <p:cNvSpPr>
            <a:spLocks noGrp="1"/>
          </p:cNvSpPr>
          <p:nvPr>
            <p:ph type="sldNum" sz="quarter" idx="10"/>
          </p:nvPr>
        </p:nvSpPr>
        <p:spPr/>
        <p:txBody>
          <a:bodyPr/>
          <a:lstStyle/>
          <a:p>
            <a:pPr>
              <a:defRPr/>
            </a:pPr>
            <a:fld id="{4720576F-1D59-4767-A067-E5FDA8E04498}" type="slidenum">
              <a:rPr lang="en-AU" smtClean="0"/>
              <a:pPr>
                <a:defRPr/>
              </a:pPr>
              <a:t>10</a:t>
            </a:fld>
            <a:endParaRPr lang="en-AU"/>
          </a:p>
        </p:txBody>
      </p:sp>
    </p:spTree>
    <p:extLst>
      <p:ext uri="{BB962C8B-B14F-4D97-AF65-F5344CB8AC3E}">
        <p14:creationId xmlns:p14="http://schemas.microsoft.com/office/powerpoint/2010/main" val="133352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pPr>
              <a:defRPr/>
            </a:pPr>
            <a:fld id="{4720576F-1D59-4767-A067-E5FDA8E04498}" type="slidenum">
              <a:rPr lang="en-AU" smtClean="0"/>
              <a:pPr>
                <a:defRPr/>
              </a:pPr>
              <a:t>13</a:t>
            </a:fld>
            <a:endParaRPr lang="en-AU"/>
          </a:p>
        </p:txBody>
      </p:sp>
    </p:spTree>
    <p:extLst>
      <p:ext uri="{BB962C8B-B14F-4D97-AF65-F5344CB8AC3E}">
        <p14:creationId xmlns:p14="http://schemas.microsoft.com/office/powerpoint/2010/main" val="535212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54210"/>
            <a:ext cx="4799382" cy="1470025"/>
          </a:xfrm>
          <a:prstGeom prst="rect">
            <a:avLst/>
          </a:prstGeom>
        </p:spPr>
        <p:txBody>
          <a:bodyPr/>
          <a:lstStyle>
            <a:lvl1pPr algn="l">
              <a:defRPr>
                <a:latin typeface="Lucida Sans" panose="020B0602030504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600608"/>
            <a:ext cx="3320184" cy="1752600"/>
          </a:xfrm>
          <a:prstGeom prst="rect">
            <a:avLst/>
          </a:prstGeom>
        </p:spPr>
        <p:txBody>
          <a:bodyPr/>
          <a:lstStyle>
            <a:lvl1pPr marL="0" indent="0" algn="l">
              <a:buNone/>
              <a:defRPr sz="3200">
                <a:solidFill>
                  <a:schemeClr val="tx1">
                    <a:tint val="75000"/>
                  </a:schemeClr>
                </a:solidFill>
                <a:latin typeface="Lucida Sans" panose="020B0602030504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63529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01643"/>
            <a:ext cx="8229600" cy="1014386"/>
          </a:xfrm>
          <a:prstGeom prst="rect">
            <a:avLst/>
          </a:prstGeom>
        </p:spPr>
        <p:txBody>
          <a:bodyPr/>
          <a:lstStyle>
            <a:lvl1pPr algn="l">
              <a:defRPr sz="3200" b="1">
                <a:latin typeface="Lucida Sans" panose="020B0602030504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6570"/>
            <a:ext cx="8229600" cy="4109963"/>
          </a:xfrm>
          <a:prstGeom prst="rect">
            <a:avLst/>
          </a:prstGeom>
        </p:spPr>
        <p:txBody>
          <a:bodyPr/>
          <a:lstStyle>
            <a:lvl1pPr>
              <a:spcBef>
                <a:spcPts val="0"/>
              </a:spcBef>
              <a:spcAft>
                <a:spcPts val="600"/>
              </a:spcAft>
              <a:defRPr sz="2000">
                <a:latin typeface="Lucida Sans" panose="020B0602030504020204" pitchFamily="34" charset="0"/>
              </a:defRPr>
            </a:lvl1pPr>
            <a:lvl2pPr>
              <a:spcBef>
                <a:spcPts val="0"/>
              </a:spcBef>
              <a:spcAft>
                <a:spcPts val="600"/>
              </a:spcAft>
              <a:defRPr sz="2000">
                <a:latin typeface="Lucida Sans" panose="020B0602030504020204" pitchFamily="34" charset="0"/>
              </a:defRPr>
            </a:lvl2pPr>
            <a:lvl3pPr>
              <a:defRPr sz="1800">
                <a:latin typeface="Lucida Sans" panose="020B0602030504020204" pitchFamily="34" charset="0"/>
              </a:defRPr>
            </a:lvl3pPr>
            <a:lvl4pPr>
              <a:defRPr>
                <a:latin typeface="Lucida Sans" panose="020B0602030504020204" pitchFamily="34" charset="0"/>
              </a:defRPr>
            </a:lvl4pPr>
            <a:lvl5pPr>
              <a:defRPr>
                <a:latin typeface="Lucida Sans"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10" name="Group 9"/>
          <p:cNvGrpSpPr/>
          <p:nvPr userDrawn="1"/>
        </p:nvGrpSpPr>
        <p:grpSpPr>
          <a:xfrm>
            <a:off x="100007" y="6175845"/>
            <a:ext cx="5081593" cy="580086"/>
            <a:chOff x="100007" y="6175845"/>
            <a:chExt cx="5081593" cy="580086"/>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9" name="TextBox 8"/>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
        <p:nvSpPr>
          <p:cNvPr id="11" name="TextBox 10"/>
          <p:cNvSpPr txBox="1"/>
          <p:nvPr userDrawn="1"/>
        </p:nvSpPr>
        <p:spPr>
          <a:xfrm>
            <a:off x="7058025" y="6494870"/>
            <a:ext cx="1943100" cy="246221"/>
          </a:xfrm>
          <a:prstGeom prst="rect">
            <a:avLst/>
          </a:prstGeom>
          <a:noFill/>
          <a:ln>
            <a:noFill/>
          </a:ln>
        </p:spPr>
        <p:txBody>
          <a:bodyPr wrap="square" rtlCol="0">
            <a:spAutoFit/>
          </a:bodyPr>
          <a:lstStyle/>
          <a:p>
            <a:pPr algn="r" eaLnBrk="0" hangingPunct="0"/>
            <a:fld id="{A70777A7-5120-43CC-A8B0-2DBFC719B412}" type="slidenum">
              <a:rPr lang="en-NZ" sz="1000" smtClean="0">
                <a:solidFill>
                  <a:prstClr val="white">
                    <a:lumMod val="50000"/>
                  </a:prstClr>
                </a:solidFill>
                <a:latin typeface="Lucida Sans" panose="020B0602030504020204" pitchFamily="34" charset="0"/>
              </a:rPr>
              <a:pPr algn="r" eaLnBrk="0" hangingPunct="0"/>
              <a:t>‹#›</a:t>
            </a:fld>
            <a:endParaRPr lang="en-NZ" sz="1000" dirty="0">
              <a:solidFill>
                <a:prstClr val="white">
                  <a:lumMod val="50000"/>
                </a:prstClr>
              </a:solidFill>
              <a:latin typeface="Lucida Sans" panose="020B0602030504020204" pitchFamily="34" charset="0"/>
            </a:endParaRPr>
          </a:p>
        </p:txBody>
      </p:sp>
    </p:spTree>
    <p:extLst>
      <p:ext uri="{BB962C8B-B14F-4D97-AF65-F5344CB8AC3E}">
        <p14:creationId xmlns:p14="http://schemas.microsoft.com/office/powerpoint/2010/main" val="6782877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vigator">
    <p:spTree>
      <p:nvGrpSpPr>
        <p:cNvPr id="1" name=""/>
        <p:cNvGrpSpPr/>
        <p:nvPr/>
      </p:nvGrpSpPr>
      <p:grpSpPr>
        <a:xfrm>
          <a:off x="0" y="0"/>
          <a:ext cx="0" cy="0"/>
          <a:chOff x="0" y="0"/>
          <a:chExt cx="0" cy="0"/>
        </a:xfrm>
      </p:grpSpPr>
      <p:sp>
        <p:nvSpPr>
          <p:cNvPr id="4" name="Rectangle 3"/>
          <p:cNvSpPr/>
          <p:nvPr userDrawn="1"/>
        </p:nvSpPr>
        <p:spPr>
          <a:xfrm>
            <a:off x="215900" y="177800"/>
            <a:ext cx="8716434" cy="5651500"/>
          </a:xfrm>
          <a:prstGeom prst="rect">
            <a:avLst/>
          </a:prstGeom>
          <a:ln>
            <a:noFill/>
          </a:ln>
          <a:effectLst/>
        </p:spPr>
        <p:style>
          <a:lnRef idx="1">
            <a:schemeClr val="dk1"/>
          </a:lnRef>
          <a:fillRef idx="2">
            <a:schemeClr val="dk1"/>
          </a:fillRef>
          <a:effectRef idx="1">
            <a:schemeClr val="dk1"/>
          </a:effectRef>
          <a:fontRef idx="minor">
            <a:schemeClr val="dk1"/>
          </a:fontRef>
        </p:style>
        <p:txBody>
          <a:bodyPr rtlCol="0" anchor="ctr"/>
          <a:lstStyle/>
          <a:p>
            <a:pPr algn="ctr" eaLnBrk="0" hangingPunct="0"/>
            <a:endParaRPr lang="en-NZ" dirty="0" smtClean="0">
              <a:solidFill>
                <a:prstClr val="black"/>
              </a:solidFill>
            </a:endParaRPr>
          </a:p>
        </p:txBody>
      </p:sp>
      <p:sp>
        <p:nvSpPr>
          <p:cNvPr id="2" name="Title 1"/>
          <p:cNvSpPr>
            <a:spLocks noGrp="1"/>
          </p:cNvSpPr>
          <p:nvPr>
            <p:ph type="title"/>
          </p:nvPr>
        </p:nvSpPr>
        <p:spPr>
          <a:xfrm>
            <a:off x="457200" y="1906221"/>
            <a:ext cx="5054600" cy="1014386"/>
          </a:xfrm>
          <a:prstGeom prst="rect">
            <a:avLst/>
          </a:prstGeom>
        </p:spPr>
        <p:txBody>
          <a:bodyPr/>
          <a:lstStyle>
            <a:lvl1pPr algn="l">
              <a:defRPr sz="3200" b="1">
                <a:latin typeface="Lucida Sans" panose="020B0602030504020204" pitchFamily="34" charset="0"/>
              </a:defRPr>
            </a:lvl1pPr>
          </a:lstStyle>
          <a:p>
            <a:r>
              <a:rPr lang="en-US" dirty="0" smtClean="0"/>
              <a:t>Click to edit Master title style</a:t>
            </a:r>
            <a:endParaRPr lang="en-US" dirty="0"/>
          </a:p>
        </p:txBody>
      </p:sp>
      <p:grpSp>
        <p:nvGrpSpPr>
          <p:cNvPr id="10" name="Group 9"/>
          <p:cNvGrpSpPr/>
          <p:nvPr userDrawn="1"/>
        </p:nvGrpSpPr>
        <p:grpSpPr>
          <a:xfrm>
            <a:off x="100007" y="6175845"/>
            <a:ext cx="5081593" cy="580086"/>
            <a:chOff x="100007" y="6175845"/>
            <a:chExt cx="5081593" cy="580086"/>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9" name="TextBox 8"/>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
        <p:nvSpPr>
          <p:cNvPr id="11" name="TextBox 10"/>
          <p:cNvSpPr txBox="1"/>
          <p:nvPr userDrawn="1"/>
        </p:nvSpPr>
        <p:spPr>
          <a:xfrm>
            <a:off x="7058025" y="6494870"/>
            <a:ext cx="1943100" cy="246221"/>
          </a:xfrm>
          <a:prstGeom prst="rect">
            <a:avLst/>
          </a:prstGeom>
          <a:noFill/>
          <a:ln>
            <a:noFill/>
          </a:ln>
        </p:spPr>
        <p:txBody>
          <a:bodyPr wrap="square" rtlCol="0">
            <a:spAutoFit/>
          </a:bodyPr>
          <a:lstStyle/>
          <a:p>
            <a:pPr algn="r" eaLnBrk="0" hangingPunct="0"/>
            <a:fld id="{A70777A7-5120-43CC-A8B0-2DBFC719B412}" type="slidenum">
              <a:rPr lang="en-NZ" sz="1000" smtClean="0">
                <a:solidFill>
                  <a:prstClr val="white">
                    <a:lumMod val="50000"/>
                  </a:prstClr>
                </a:solidFill>
                <a:latin typeface="Lucida Sans" panose="020B0602030504020204" pitchFamily="34" charset="0"/>
              </a:rPr>
              <a:pPr algn="r" eaLnBrk="0" hangingPunct="0"/>
              <a:t>‹#›</a:t>
            </a:fld>
            <a:endParaRPr lang="en-NZ" sz="1000" dirty="0">
              <a:solidFill>
                <a:prstClr val="white">
                  <a:lumMod val="50000"/>
                </a:prstClr>
              </a:solidFill>
              <a:latin typeface="Lucida Sans" panose="020B0602030504020204" pitchFamily="34" charset="0"/>
            </a:endParaRPr>
          </a:p>
        </p:txBody>
      </p:sp>
      <p:pic>
        <p:nvPicPr>
          <p:cNvPr id="13" name="Picture 12"/>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414573"/>
            <a:ext cx="1020445" cy="1010285"/>
          </a:xfrm>
          <a:prstGeom prst="rect">
            <a:avLst/>
          </a:prstGeom>
          <a:noFill/>
          <a:ln>
            <a:noFill/>
          </a:ln>
        </p:spPr>
      </p:pic>
    </p:spTree>
    <p:extLst>
      <p:ext uri="{BB962C8B-B14F-4D97-AF65-F5344CB8AC3E}">
        <p14:creationId xmlns:p14="http://schemas.microsoft.com/office/powerpoint/2010/main" val="37197491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grpSp>
        <p:nvGrpSpPr>
          <p:cNvPr id="10" name="Group 9"/>
          <p:cNvGrpSpPr/>
          <p:nvPr userDrawn="1"/>
        </p:nvGrpSpPr>
        <p:grpSpPr>
          <a:xfrm>
            <a:off x="100007" y="6175845"/>
            <a:ext cx="5081593" cy="580086"/>
            <a:chOff x="100007" y="6175845"/>
            <a:chExt cx="5081593" cy="580086"/>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9" name="TextBox 8"/>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
        <p:nvSpPr>
          <p:cNvPr id="11" name="TextBox 10"/>
          <p:cNvSpPr txBox="1"/>
          <p:nvPr userDrawn="1"/>
        </p:nvSpPr>
        <p:spPr>
          <a:xfrm>
            <a:off x="7058025" y="6494870"/>
            <a:ext cx="1943100" cy="246221"/>
          </a:xfrm>
          <a:prstGeom prst="rect">
            <a:avLst/>
          </a:prstGeom>
          <a:noFill/>
          <a:ln>
            <a:noFill/>
          </a:ln>
        </p:spPr>
        <p:txBody>
          <a:bodyPr wrap="square" rtlCol="0">
            <a:spAutoFit/>
          </a:bodyPr>
          <a:lstStyle/>
          <a:p>
            <a:pPr algn="r" eaLnBrk="0" hangingPunct="0"/>
            <a:fld id="{A70777A7-5120-43CC-A8B0-2DBFC719B412}" type="slidenum">
              <a:rPr lang="en-NZ" sz="1000" smtClean="0">
                <a:solidFill>
                  <a:prstClr val="white">
                    <a:lumMod val="50000"/>
                  </a:prstClr>
                </a:solidFill>
                <a:latin typeface="Lucida Sans" panose="020B0602030504020204" pitchFamily="34" charset="0"/>
              </a:rPr>
              <a:pPr algn="r" eaLnBrk="0" hangingPunct="0"/>
              <a:t>‹#›</a:t>
            </a:fld>
            <a:endParaRPr lang="en-NZ" sz="1000" dirty="0">
              <a:solidFill>
                <a:prstClr val="white">
                  <a:lumMod val="50000"/>
                </a:prstClr>
              </a:solidFill>
              <a:latin typeface="Lucida Sans" panose="020B0602030504020204" pitchFamily="34" charset="0"/>
            </a:endParaRPr>
          </a:p>
        </p:txBody>
      </p:sp>
    </p:spTree>
    <p:extLst>
      <p:ext uri="{BB962C8B-B14F-4D97-AF65-F5344CB8AC3E}">
        <p14:creationId xmlns:p14="http://schemas.microsoft.com/office/powerpoint/2010/main" val="8114794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grpSp>
        <p:nvGrpSpPr>
          <p:cNvPr id="2" name="Group 1"/>
          <p:cNvGrpSpPr/>
          <p:nvPr userDrawn="1"/>
        </p:nvGrpSpPr>
        <p:grpSpPr>
          <a:xfrm>
            <a:off x="100007" y="6175845"/>
            <a:ext cx="5081593" cy="580086"/>
            <a:chOff x="100007" y="6175845"/>
            <a:chExt cx="5081593" cy="580086"/>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4" name="TextBox 3"/>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Tree>
    <p:extLst>
      <p:ext uri="{BB962C8B-B14F-4D97-AF65-F5344CB8AC3E}">
        <p14:creationId xmlns:p14="http://schemas.microsoft.com/office/powerpoint/2010/main" val="339747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NZ"/>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D3C7B34-CEC8-447B-AD43-66965D1237A7}" type="slidenum">
              <a:rPr lang="en-US"/>
              <a:pPr>
                <a:defRPr/>
              </a:pPr>
              <a:t>‹#›</a:t>
            </a:fld>
            <a:endParaRPr lang="en-US"/>
          </a:p>
        </p:txBody>
      </p:sp>
    </p:spTree>
    <p:extLst>
      <p:ext uri="{BB962C8B-B14F-4D97-AF65-F5344CB8AC3E}">
        <p14:creationId xmlns:p14="http://schemas.microsoft.com/office/powerpoint/2010/main" val="61073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829" y="595037"/>
            <a:ext cx="8636784" cy="932688"/>
          </a:xfrm>
          <a:prstGeom prst="rect">
            <a:avLst/>
          </a:prstGeom>
        </p:spPr>
        <p:txBody>
          <a:bodyPr/>
          <a:lstStyle/>
          <a:p>
            <a:r>
              <a:rPr lang="en-US" dirty="0" smtClean="0"/>
              <a:t>Click to edit Master title style</a:t>
            </a:r>
            <a:endParaRPr lang="en-NZ" dirty="0"/>
          </a:p>
        </p:txBody>
      </p:sp>
    </p:spTree>
    <p:extLst>
      <p:ext uri="{BB962C8B-B14F-4D97-AF65-F5344CB8AC3E}">
        <p14:creationId xmlns:p14="http://schemas.microsoft.com/office/powerpoint/2010/main" val="330880524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02161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29" r:id="rId6"/>
    <p:sldLayoutId id="2147483930" r:id="rId7"/>
  </p:sldLayoutIdLst>
  <p:hf hdr="0" ftr="0" dt="0"/>
  <p:txStyles>
    <p:titleStyle>
      <a:lvl1pPr algn="ctr" defTabSz="422041" rtl="0" eaLnBrk="0" fontAlgn="base" hangingPunct="0">
        <a:spcBef>
          <a:spcPct val="0"/>
        </a:spcBef>
        <a:spcAft>
          <a:spcPct val="0"/>
        </a:spcAft>
        <a:defRPr sz="4062" kern="1200">
          <a:solidFill>
            <a:schemeClr val="tx1"/>
          </a:solidFill>
          <a:latin typeface="+mj-lt"/>
          <a:ea typeface="+mj-ea"/>
          <a:cs typeface="+mj-cs"/>
        </a:defRPr>
      </a:lvl1pPr>
      <a:lvl2pPr algn="ctr" defTabSz="422041" rtl="0" eaLnBrk="0" fontAlgn="base" hangingPunct="0">
        <a:spcBef>
          <a:spcPct val="0"/>
        </a:spcBef>
        <a:spcAft>
          <a:spcPct val="0"/>
        </a:spcAft>
        <a:defRPr sz="4062">
          <a:solidFill>
            <a:schemeClr val="tx1"/>
          </a:solidFill>
          <a:latin typeface="Calibri" pitchFamily="34" charset="0"/>
        </a:defRPr>
      </a:lvl2pPr>
      <a:lvl3pPr algn="ctr" defTabSz="422041" rtl="0" eaLnBrk="0" fontAlgn="base" hangingPunct="0">
        <a:spcBef>
          <a:spcPct val="0"/>
        </a:spcBef>
        <a:spcAft>
          <a:spcPct val="0"/>
        </a:spcAft>
        <a:defRPr sz="4062">
          <a:solidFill>
            <a:schemeClr val="tx1"/>
          </a:solidFill>
          <a:latin typeface="Calibri" pitchFamily="34" charset="0"/>
        </a:defRPr>
      </a:lvl3pPr>
      <a:lvl4pPr algn="ctr" defTabSz="422041" rtl="0" eaLnBrk="0" fontAlgn="base" hangingPunct="0">
        <a:spcBef>
          <a:spcPct val="0"/>
        </a:spcBef>
        <a:spcAft>
          <a:spcPct val="0"/>
        </a:spcAft>
        <a:defRPr sz="4062">
          <a:solidFill>
            <a:schemeClr val="tx1"/>
          </a:solidFill>
          <a:latin typeface="Calibri" pitchFamily="34" charset="0"/>
        </a:defRPr>
      </a:lvl4pPr>
      <a:lvl5pPr algn="ctr" defTabSz="422041" rtl="0" eaLnBrk="0" fontAlgn="base" hangingPunct="0">
        <a:spcBef>
          <a:spcPct val="0"/>
        </a:spcBef>
        <a:spcAft>
          <a:spcPct val="0"/>
        </a:spcAft>
        <a:defRPr sz="4062">
          <a:solidFill>
            <a:schemeClr val="tx1"/>
          </a:solidFill>
          <a:latin typeface="Calibri" pitchFamily="34" charset="0"/>
        </a:defRPr>
      </a:lvl5pPr>
      <a:lvl6pPr marL="422041" algn="ctr" defTabSz="422041" rtl="0" fontAlgn="base">
        <a:spcBef>
          <a:spcPct val="0"/>
        </a:spcBef>
        <a:spcAft>
          <a:spcPct val="0"/>
        </a:spcAft>
        <a:defRPr sz="4062">
          <a:solidFill>
            <a:schemeClr val="tx1"/>
          </a:solidFill>
          <a:latin typeface="Calibri" pitchFamily="34" charset="0"/>
        </a:defRPr>
      </a:lvl6pPr>
      <a:lvl7pPr marL="844083" algn="ctr" defTabSz="422041" rtl="0" fontAlgn="base">
        <a:spcBef>
          <a:spcPct val="0"/>
        </a:spcBef>
        <a:spcAft>
          <a:spcPct val="0"/>
        </a:spcAft>
        <a:defRPr sz="4062">
          <a:solidFill>
            <a:schemeClr val="tx1"/>
          </a:solidFill>
          <a:latin typeface="Calibri" pitchFamily="34" charset="0"/>
        </a:defRPr>
      </a:lvl7pPr>
      <a:lvl8pPr marL="1266124" algn="ctr" defTabSz="422041" rtl="0" fontAlgn="base">
        <a:spcBef>
          <a:spcPct val="0"/>
        </a:spcBef>
        <a:spcAft>
          <a:spcPct val="0"/>
        </a:spcAft>
        <a:defRPr sz="4062">
          <a:solidFill>
            <a:schemeClr val="tx1"/>
          </a:solidFill>
          <a:latin typeface="Calibri" pitchFamily="34" charset="0"/>
        </a:defRPr>
      </a:lvl8pPr>
      <a:lvl9pPr marL="1688165" algn="ctr" defTabSz="422041" rtl="0" fontAlgn="base">
        <a:spcBef>
          <a:spcPct val="0"/>
        </a:spcBef>
        <a:spcAft>
          <a:spcPct val="0"/>
        </a:spcAft>
        <a:defRPr sz="4062">
          <a:solidFill>
            <a:schemeClr val="tx1"/>
          </a:solidFill>
          <a:latin typeface="Calibri" pitchFamily="34" charset="0"/>
        </a:defRPr>
      </a:lvl9pPr>
    </p:titleStyle>
    <p:bodyStyle>
      <a:lvl1pPr marL="316531" indent="-316531" algn="l" defTabSz="422041" rtl="0" eaLnBrk="0" fontAlgn="base" hangingPunct="0">
        <a:spcBef>
          <a:spcPct val="20000"/>
        </a:spcBef>
        <a:spcAft>
          <a:spcPct val="0"/>
        </a:spcAft>
        <a:buFont typeface="Arial" panose="020B0604020202020204" pitchFamily="34" charset="0"/>
        <a:buChar char="•"/>
        <a:defRPr sz="2954" kern="1200">
          <a:solidFill>
            <a:schemeClr val="tx1"/>
          </a:solidFill>
          <a:latin typeface="+mn-lt"/>
          <a:ea typeface="+mn-ea"/>
          <a:cs typeface="+mn-cs"/>
        </a:defRPr>
      </a:lvl1pPr>
      <a:lvl2pPr marL="685817" indent="-263776" algn="l" defTabSz="422041" rtl="0" eaLnBrk="0" fontAlgn="base" hangingPunct="0">
        <a:spcBef>
          <a:spcPct val="20000"/>
        </a:spcBef>
        <a:spcAft>
          <a:spcPct val="0"/>
        </a:spcAft>
        <a:buFont typeface="Arial" panose="020B0604020202020204" pitchFamily="34" charset="0"/>
        <a:buChar char="–"/>
        <a:defRPr sz="2585" kern="1200">
          <a:solidFill>
            <a:schemeClr val="tx1"/>
          </a:solidFill>
          <a:latin typeface="+mn-lt"/>
          <a:ea typeface="+mn-ea"/>
          <a:cs typeface="+mn-cs"/>
        </a:defRPr>
      </a:lvl2pPr>
      <a:lvl3pPr marL="1055103" indent="-211021" algn="l" defTabSz="422041" rtl="0" eaLnBrk="0" fontAlgn="base" hangingPunct="0">
        <a:spcBef>
          <a:spcPct val="20000"/>
        </a:spcBef>
        <a:spcAft>
          <a:spcPct val="0"/>
        </a:spcAft>
        <a:buFont typeface="Arial" panose="020B0604020202020204" pitchFamily="34" charset="0"/>
        <a:buChar char="•"/>
        <a:defRPr sz="2215" kern="1200">
          <a:solidFill>
            <a:schemeClr val="tx1"/>
          </a:solidFill>
          <a:latin typeface="+mn-lt"/>
          <a:ea typeface="+mn-ea"/>
          <a:cs typeface="+mn-cs"/>
        </a:defRPr>
      </a:lvl3pPr>
      <a:lvl4pPr marL="1477145"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n-ea"/>
          <a:cs typeface="+mn-cs"/>
        </a:defRPr>
      </a:lvl4pPr>
      <a:lvl5pPr marL="1899186" indent="-211021" algn="l" defTabSz="422041" rtl="0" eaLnBrk="0" fontAlgn="base" hangingPunct="0">
        <a:spcBef>
          <a:spcPct val="20000"/>
        </a:spcBef>
        <a:spcAft>
          <a:spcPct val="0"/>
        </a:spcAft>
        <a:buFont typeface="Arial" panose="020B0604020202020204" pitchFamily="34" charset="0"/>
        <a:buChar char="»"/>
        <a:defRPr sz="1846" kern="1200">
          <a:solidFill>
            <a:schemeClr val="tx1"/>
          </a:solidFill>
          <a:latin typeface="+mn-lt"/>
          <a:ea typeface="+mn-ea"/>
          <a:cs typeface="+mn-cs"/>
        </a:defRPr>
      </a:lvl5pPr>
      <a:lvl6pPr marL="2321227" indent="-211021" algn="l" defTabSz="422041" rtl="0" eaLnBrk="1" latinLnBrk="0" hangingPunct="1">
        <a:spcBef>
          <a:spcPct val="20000"/>
        </a:spcBef>
        <a:buFont typeface="Arial"/>
        <a:buChar char="•"/>
        <a:defRPr sz="1846" kern="1200">
          <a:solidFill>
            <a:schemeClr val="tx1"/>
          </a:solidFill>
          <a:latin typeface="+mn-lt"/>
          <a:ea typeface="+mn-ea"/>
          <a:cs typeface="+mn-cs"/>
        </a:defRPr>
      </a:lvl6pPr>
      <a:lvl7pPr marL="2743269" indent="-211021" algn="l" defTabSz="422041" rtl="0" eaLnBrk="1" latinLnBrk="0" hangingPunct="1">
        <a:spcBef>
          <a:spcPct val="20000"/>
        </a:spcBef>
        <a:buFont typeface="Arial"/>
        <a:buChar char="•"/>
        <a:defRPr sz="1846" kern="1200">
          <a:solidFill>
            <a:schemeClr val="tx1"/>
          </a:solidFill>
          <a:latin typeface="+mn-lt"/>
          <a:ea typeface="+mn-ea"/>
          <a:cs typeface="+mn-cs"/>
        </a:defRPr>
      </a:lvl7pPr>
      <a:lvl8pPr marL="3165310" indent="-211021" algn="l" defTabSz="422041" rtl="0" eaLnBrk="1" latinLnBrk="0" hangingPunct="1">
        <a:spcBef>
          <a:spcPct val="20000"/>
        </a:spcBef>
        <a:buFont typeface="Arial"/>
        <a:buChar char="•"/>
        <a:defRPr sz="1846" kern="1200">
          <a:solidFill>
            <a:schemeClr val="tx1"/>
          </a:solidFill>
          <a:latin typeface="+mn-lt"/>
          <a:ea typeface="+mn-ea"/>
          <a:cs typeface="+mn-cs"/>
        </a:defRPr>
      </a:lvl8pPr>
      <a:lvl9pPr marL="3587351" indent="-211021" algn="l" defTabSz="422041" rtl="0" eaLnBrk="1" latinLnBrk="0" hangingPunct="1">
        <a:spcBef>
          <a:spcPct val="20000"/>
        </a:spcBef>
        <a:buFont typeface="Arial"/>
        <a:buChar char="•"/>
        <a:defRPr sz="1846" kern="1200">
          <a:solidFill>
            <a:schemeClr val="tx1"/>
          </a:solidFill>
          <a:latin typeface="+mn-lt"/>
          <a:ea typeface="+mn-ea"/>
          <a:cs typeface="+mn-cs"/>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hyperlink" Target="http://casr.adelaide.edu.au/publications/list/?id=1231"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stopsignxpress.com/Stop-Signs-Other/Stop-Go-Double-Sided-Sign/SKU-K-2197H.aspx" TargetMode="External"/><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www.google.co.nz/url?sa=i&amp;rct=j&amp;q=&amp;esrc=s&amp;frm=1&amp;source=images&amp;cd=&amp;cad=rja&amp;uact=8&amp;ved=0CAcQjRw&amp;url=http://www.highway1.co.nz/cones--bollards.html&amp;ei=70aLVff3EoPxmAWVmICoDQ&amp;bvm=bv.96782255,d.dGY&amp;psig=AFQjCNEowrWDbkgrYxaWR1zf19NiwDXKmA&amp;ust=1435277417958289" TargetMode="External"/><Relationship Id="rId4" Type="http://schemas.openxmlformats.org/officeDocument/2006/relationships/image" Target="../media/image38.gif"/></Relationships>
</file>

<file path=ppt/slides/_rels/slide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emf"/></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emf"/><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hyperlink" Target="http://www.youtube.com/watch?v=jHBZVLHiLT0&amp;feature=youtu.be" TargetMode="External"/><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em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159382" y="236260"/>
            <a:ext cx="618239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smtClean="0">
                <a:solidFill>
                  <a:schemeClr val="bg1">
                    <a:lumMod val="50000"/>
                  </a:schemeClr>
                </a:solidFill>
                <a:latin typeface="Lucida Sans" panose="020B0602030504020204" pitchFamily="34" charset="0"/>
                <a:cs typeface="Arial" panose="020B0604020202020204" pitchFamily="34" charset="0"/>
              </a:rPr>
              <a:t>The Safe System Approach</a:t>
            </a:r>
            <a:endParaRPr lang="en-US" altLang="en-US" sz="4000" b="1" dirty="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3200" dirty="0" smtClean="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smtClean="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smtClean="0">
              <a:solidFill>
                <a:schemeClr val="bg1">
                  <a:lumMod val="50000"/>
                </a:schemeClr>
              </a:solidFill>
              <a:latin typeface="Lucida Sans" panose="020B0602030504020204" pitchFamily="34" charset="0"/>
              <a:cs typeface="Arial" panose="020B0604020202020204" pitchFamily="34" charset="0"/>
            </a:endParaRPr>
          </a:p>
          <a:p>
            <a:pPr eaLnBrk="1" hangingPunct="1"/>
            <a:r>
              <a:rPr lang="en-US" altLang="en-US" sz="2400" b="1" dirty="0" smtClean="0">
                <a:solidFill>
                  <a:schemeClr val="bg1">
                    <a:lumMod val="50000"/>
                  </a:schemeClr>
                </a:solidFill>
                <a:latin typeface="Lucida Sans" panose="020B0602030504020204" pitchFamily="34" charset="0"/>
                <a:cs typeface="Arial" panose="020B0604020202020204" pitchFamily="34" charset="0"/>
              </a:rPr>
              <a:t>Colin Brodie</a:t>
            </a:r>
          </a:p>
          <a:p>
            <a:pPr eaLnBrk="1" hangingPunct="1"/>
            <a:r>
              <a:rPr lang="en-US" altLang="en-US" sz="2400" b="1" dirty="0" smtClean="0">
                <a:solidFill>
                  <a:schemeClr val="bg1">
                    <a:lumMod val="50000"/>
                  </a:schemeClr>
                </a:solidFill>
                <a:latin typeface="Lucida Sans" panose="020B0602030504020204" pitchFamily="34" charset="0"/>
                <a:cs typeface="Arial" panose="020B0604020202020204" pitchFamily="34" charset="0"/>
              </a:rPr>
              <a:t>Chief Advisor: Safety</a:t>
            </a:r>
          </a:p>
          <a:p>
            <a:pPr eaLnBrk="1" hangingPunct="1"/>
            <a:r>
              <a:rPr lang="en-US" altLang="en-US" sz="2400" b="1" dirty="0" smtClean="0">
                <a:solidFill>
                  <a:schemeClr val="bg1">
                    <a:lumMod val="50000"/>
                  </a:schemeClr>
                </a:solidFill>
                <a:latin typeface="Lucida Sans" panose="020B0602030504020204" pitchFamily="34" charset="0"/>
                <a:cs typeface="Arial" panose="020B0604020202020204" pitchFamily="34" charset="0"/>
              </a:rPr>
              <a:t>NZ Transport Agency </a:t>
            </a:r>
            <a:endParaRPr lang="en-US" altLang="en-US" sz="2400" b="1" dirty="0">
              <a:solidFill>
                <a:schemeClr val="bg1">
                  <a:lumMod val="50000"/>
                </a:schemeClr>
              </a:solidFill>
              <a:latin typeface="Lucida Sans" panose="020B0602030504020204" pitchFamily="34" charset="0"/>
              <a:cs typeface="Arial" panose="020B0604020202020204" pitchFamily="34" charset="0"/>
            </a:endParaRPr>
          </a:p>
          <a:p>
            <a:pPr eaLnBrk="1" hangingPunct="1"/>
            <a:r>
              <a:rPr lang="en-US" altLang="en-US" sz="2400" b="1" dirty="0" smtClean="0">
                <a:solidFill>
                  <a:schemeClr val="bg1">
                    <a:lumMod val="50000"/>
                  </a:schemeClr>
                </a:solidFill>
                <a:latin typeface="Lucida Sans" panose="020B0602030504020204" pitchFamily="34" charset="0"/>
                <a:cs typeface="Arial" panose="020B0604020202020204" pitchFamily="34" charset="0"/>
              </a:rPr>
              <a:t>July 2015</a:t>
            </a:r>
          </a:p>
          <a:p>
            <a:pPr eaLnBrk="1" hangingPunct="1"/>
            <a:endParaRPr lang="en-US" altLang="en-US" sz="2400" dirty="0" smtClean="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smtClean="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a:solidFill>
                <a:schemeClr val="bg1">
                  <a:lumMod val="50000"/>
                </a:schemeClr>
              </a:solidFill>
              <a:latin typeface="Lucida Sans" panose="020B0602030504020204" pitchFamily="34" charset="0"/>
              <a:cs typeface="Arial" panose="020B0604020202020204" pitchFamily="34" charset="0"/>
            </a:endParaRPr>
          </a:p>
          <a:p>
            <a:pPr eaLnBrk="1" hangingPunct="1"/>
            <a:endParaRPr lang="en-US" altLang="en-US" sz="2400" dirty="0">
              <a:solidFill>
                <a:schemeClr val="bg1">
                  <a:lumMod val="50000"/>
                </a:schemeClr>
              </a:solidFill>
              <a:latin typeface="Lucida Sans" panose="020B0602030504020204" pitchFamily="34" charset="0"/>
              <a:cs typeface="Arial" panose="020B0604020202020204" pitchFamily="34" charset="0"/>
            </a:endParaRPr>
          </a:p>
        </p:txBody>
      </p:sp>
      <p:sp>
        <p:nvSpPr>
          <p:cNvPr id="6" name="Oval 5"/>
          <p:cNvSpPr/>
          <p:nvPr/>
        </p:nvSpPr>
        <p:spPr>
          <a:xfrm>
            <a:off x="6931691" y="3826279"/>
            <a:ext cx="1402672" cy="14026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617E8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809" y="6123032"/>
            <a:ext cx="1525143" cy="491738"/>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grpSp>
        <p:nvGrpSpPr>
          <p:cNvPr id="8" name="Group 7"/>
          <p:cNvGrpSpPr/>
          <p:nvPr/>
        </p:nvGrpSpPr>
        <p:grpSpPr>
          <a:xfrm>
            <a:off x="100007" y="6175845"/>
            <a:ext cx="5081593" cy="580086"/>
            <a:chOff x="100007" y="6175845"/>
            <a:chExt cx="5081593" cy="580086"/>
          </a:xfrm>
        </p:grpSpPr>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10" name="TextBox 9"/>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964932" y="198121"/>
            <a:ext cx="8550543" cy="792162"/>
          </a:xfrm>
          <a:prstGeom prst="rect">
            <a:avLst/>
          </a:prstGeom>
          <a:noFill/>
          <a:ln w="9525">
            <a:noFill/>
            <a:miter lim="800000"/>
            <a:headEnd/>
            <a:tailEnd/>
          </a:ln>
        </p:spPr>
        <p:txBody>
          <a:bodyPr/>
          <a:lstStyle/>
          <a:p>
            <a:r>
              <a:rPr lang="en-US" sz="3200" b="1" dirty="0" smtClean="0">
                <a:solidFill>
                  <a:srgbClr val="00456A"/>
                </a:solidFill>
                <a:latin typeface="Lucida Sans" panose="020B0602030504020204" pitchFamily="34" charset="0"/>
              </a:rPr>
              <a:t>New Zealand road safety performance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 y="935665"/>
            <a:ext cx="9145602" cy="592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29029779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40687" y="240735"/>
            <a:ext cx="8496175"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Death Trends by Road User Group 2014</a:t>
            </a:r>
            <a:endParaRPr lang="en-NZ" sz="3200" b="1" dirty="0">
              <a:solidFill>
                <a:srgbClr val="00456A"/>
              </a:solidFill>
              <a:latin typeface="Lucida Sans" panose="020B0602030504020204" pitchFamily="34" charset="0"/>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86" y="810275"/>
            <a:ext cx="8731028" cy="507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00007" y="6175845"/>
            <a:ext cx="5081593" cy="580086"/>
            <a:chOff x="100007" y="6175845"/>
            <a:chExt cx="5081593" cy="580086"/>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7" name="TextBox 6"/>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20242" y="0"/>
            <a:ext cx="1020445" cy="1010285"/>
          </a:xfrm>
          <a:prstGeom prst="rect">
            <a:avLst/>
          </a:prstGeom>
          <a:noFill/>
          <a:ln>
            <a:noFill/>
          </a:ln>
        </p:spPr>
      </p:pic>
    </p:spTree>
    <p:extLst>
      <p:ext uri="{BB962C8B-B14F-4D97-AF65-F5344CB8AC3E}">
        <p14:creationId xmlns:p14="http://schemas.microsoft.com/office/powerpoint/2010/main" val="3974692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247837" y="241131"/>
            <a:ext cx="8496175"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Death Trends by Road Type</a:t>
            </a:r>
            <a:endParaRPr lang="en-NZ" sz="3200" b="1" dirty="0">
              <a:solidFill>
                <a:srgbClr val="00456A"/>
              </a:solidFill>
              <a:latin typeface="Lucida Sans" panose="020B0602030504020204" pitchFamily="34" charset="0"/>
            </a:endParaRPr>
          </a:p>
        </p:txBody>
      </p:sp>
      <p:grpSp>
        <p:nvGrpSpPr>
          <p:cNvPr id="6" name="Group 5"/>
          <p:cNvGrpSpPr/>
          <p:nvPr/>
        </p:nvGrpSpPr>
        <p:grpSpPr>
          <a:xfrm>
            <a:off x="100007" y="6175845"/>
            <a:ext cx="5081593" cy="580086"/>
            <a:chOff x="100007" y="6175845"/>
            <a:chExt cx="5081593" cy="580086"/>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8" name="TextBox 7"/>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
        <p:nvSpPr>
          <p:cNvPr id="2" name="Rectangle 1"/>
          <p:cNvSpPr/>
          <p:nvPr/>
        </p:nvSpPr>
        <p:spPr>
          <a:xfrm>
            <a:off x="250825" y="826376"/>
            <a:ext cx="8680524" cy="505342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graphicFrame>
        <p:nvGraphicFramePr>
          <p:cNvPr id="5" name="Chart 4"/>
          <p:cNvGraphicFramePr>
            <a:graphicFrameLocks/>
          </p:cNvGraphicFramePr>
          <p:nvPr>
            <p:extLst>
              <p:ext uri="{D42A27DB-BD31-4B8C-83A1-F6EECF244321}">
                <p14:modId xmlns:p14="http://schemas.microsoft.com/office/powerpoint/2010/main" val="3924837204"/>
              </p:ext>
            </p:extLst>
          </p:nvPr>
        </p:nvGraphicFramePr>
        <p:xfrm>
          <a:off x="250825" y="942975"/>
          <a:ext cx="8680524" cy="4920854"/>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41704" y="11980"/>
            <a:ext cx="1020445" cy="1010285"/>
          </a:xfrm>
          <a:prstGeom prst="rect">
            <a:avLst/>
          </a:prstGeom>
          <a:noFill/>
          <a:ln>
            <a:noFill/>
          </a:ln>
        </p:spPr>
      </p:pic>
    </p:spTree>
    <p:extLst>
      <p:ext uri="{BB962C8B-B14F-4D97-AF65-F5344CB8AC3E}">
        <p14:creationId xmlns:p14="http://schemas.microsoft.com/office/powerpoint/2010/main" val="2945226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p:nvPr/>
        </p:nvPicPr>
        <p:blipFill>
          <a:blip r:embed="rId3">
            <a:extLst>
              <a:ext uri="{28A0092B-C50C-407E-A947-70E740481C1C}">
                <a14:useLocalDpi xmlns:a14="http://schemas.microsoft.com/office/drawing/2010/main" val="0"/>
              </a:ext>
            </a:extLst>
          </a:blip>
          <a:srcRect/>
          <a:stretch>
            <a:fillRect/>
          </a:stretch>
        </p:blipFill>
        <p:spPr bwMode="auto">
          <a:xfrm>
            <a:off x="0" y="-25795"/>
            <a:ext cx="1020445" cy="1010285"/>
          </a:xfrm>
          <a:prstGeom prst="rect">
            <a:avLst/>
          </a:prstGeom>
          <a:noFill/>
          <a:ln>
            <a:noFill/>
          </a:ln>
        </p:spPr>
      </p:pic>
      <p:sp>
        <p:nvSpPr>
          <p:cNvPr id="15363" name="Subtitle 7"/>
          <p:cNvSpPr txBox="1">
            <a:spLocks/>
          </p:cNvSpPr>
          <p:nvPr/>
        </p:nvSpPr>
        <p:spPr bwMode="auto">
          <a:xfrm>
            <a:off x="1192275" y="192328"/>
            <a:ext cx="7951726"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NZ’s Road Safety Strategy 2010-2020</a:t>
            </a:r>
            <a:endParaRPr lang="en-NZ" sz="3200" b="1" dirty="0">
              <a:solidFill>
                <a:srgbClr val="00456A"/>
              </a:solidFill>
              <a:latin typeface="Lucida Sans" panose="020B0602030504020204" pitchFamily="34" charset="0"/>
            </a:endParaRPr>
          </a:p>
        </p:txBody>
      </p:sp>
      <p:pic>
        <p:nvPicPr>
          <p:cNvPr id="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577"/>
          <a:stretch/>
        </p:blipFill>
        <p:spPr bwMode="auto">
          <a:xfrm>
            <a:off x="325066" y="777922"/>
            <a:ext cx="2705200" cy="34170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l="2754" t="491"/>
          <a:stretch>
            <a:fillRect/>
          </a:stretch>
        </p:blipFill>
        <p:spPr bwMode="auto">
          <a:xfrm>
            <a:off x="741859" y="1332384"/>
            <a:ext cx="2421792" cy="34070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7666" y="2256681"/>
            <a:ext cx="2421792" cy="34403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
          <p:cNvSpPr>
            <a:spLocks noChangeArrowheads="1"/>
          </p:cNvSpPr>
          <p:nvPr/>
        </p:nvSpPr>
        <p:spPr bwMode="auto">
          <a:xfrm>
            <a:off x="4295775" y="1225629"/>
            <a:ext cx="4411599" cy="2062103"/>
          </a:xfrm>
          <a:prstGeom prst="rect">
            <a:avLst/>
          </a:prstGeom>
          <a:solidFill>
            <a:srgbClr val="FFC000"/>
          </a:solidFill>
          <a:ln w="38100" algn="ctr">
            <a:solidFill>
              <a:schemeClr val="bg1">
                <a:lumMod val="50000"/>
              </a:schemeClr>
            </a:solidFill>
            <a:miter lim="800000"/>
            <a:headEnd/>
            <a:tailEnd/>
          </a:ln>
          <a:effectLst/>
          <a:extLst/>
        </p:spPr>
        <p:txBody>
          <a:bodyPr wrap="square">
            <a:spAutoFit/>
          </a:bodyPr>
          <a:lstStyle/>
          <a:p>
            <a:pPr algn="ctr">
              <a:defRPr/>
            </a:pPr>
            <a:r>
              <a:rPr lang="en-NZ" sz="3200" b="1" dirty="0">
                <a:solidFill>
                  <a:schemeClr val="dk1"/>
                </a:solidFill>
                <a:latin typeface="Lucida Sans" panose="020B0602030504020204" pitchFamily="34" charset="0"/>
              </a:rPr>
              <a:t>A safe road system increasingly free of death and serious injury</a:t>
            </a:r>
            <a:endParaRPr lang="en-NZ" sz="3200" dirty="0">
              <a:solidFill>
                <a:schemeClr val="dk1"/>
              </a:solidFill>
              <a:latin typeface="Lucida Sans" panose="020B0602030504020204" pitchFamily="34" charset="0"/>
            </a:endParaRPr>
          </a:p>
        </p:txBody>
      </p:sp>
      <p:grpSp>
        <p:nvGrpSpPr>
          <p:cNvPr id="8" name="Group 7"/>
          <p:cNvGrpSpPr/>
          <p:nvPr/>
        </p:nvGrpSpPr>
        <p:grpSpPr>
          <a:xfrm>
            <a:off x="100007" y="6175845"/>
            <a:ext cx="5081593" cy="580086"/>
            <a:chOff x="100007" y="6175845"/>
            <a:chExt cx="5081593" cy="580086"/>
          </a:xfrm>
        </p:grpSpPr>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10" name="TextBox 9"/>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sp>
        <p:nvSpPr>
          <p:cNvPr id="15" name="Rectangle 1"/>
          <p:cNvSpPr>
            <a:spLocks noChangeArrowheads="1"/>
          </p:cNvSpPr>
          <p:nvPr/>
        </p:nvSpPr>
        <p:spPr bwMode="auto">
          <a:xfrm>
            <a:off x="4295775" y="3662259"/>
            <a:ext cx="4411599" cy="1077218"/>
          </a:xfrm>
          <a:prstGeom prst="rect">
            <a:avLst/>
          </a:prstGeom>
          <a:solidFill>
            <a:srgbClr val="FFC000"/>
          </a:solidFill>
          <a:ln w="38100" algn="ctr">
            <a:solidFill>
              <a:schemeClr val="bg1">
                <a:lumMod val="50000"/>
              </a:schemeClr>
            </a:solidFill>
            <a:miter lim="800000"/>
            <a:headEnd/>
            <a:tailEnd/>
          </a:ln>
          <a:effectLst/>
          <a:extLst/>
        </p:spPr>
        <p:txBody>
          <a:bodyPr wrap="square">
            <a:spAutoFit/>
          </a:bodyPr>
          <a:lstStyle/>
          <a:p>
            <a:pPr algn="ctr">
              <a:defRPr/>
            </a:pPr>
            <a:r>
              <a:rPr lang="en-NZ" sz="3200" b="1" dirty="0" smtClean="0">
                <a:solidFill>
                  <a:schemeClr val="dk1"/>
                </a:solidFill>
                <a:latin typeface="Lucida Sans" panose="020B0602030504020204" pitchFamily="34" charset="0"/>
              </a:rPr>
              <a:t>Based on the Safe System Approach</a:t>
            </a:r>
            <a:endParaRPr lang="en-NZ" sz="3200" dirty="0">
              <a:solidFill>
                <a:schemeClr val="dk1"/>
              </a:solidFill>
              <a:latin typeface="Lucida Sans" panose="020B0602030504020204" pitchFamily="34" charset="0"/>
            </a:endParaRPr>
          </a:p>
        </p:txBody>
      </p:sp>
    </p:spTree>
    <p:extLst>
      <p:ext uri="{BB962C8B-B14F-4D97-AF65-F5344CB8AC3E}">
        <p14:creationId xmlns:p14="http://schemas.microsoft.com/office/powerpoint/2010/main" val="324884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295869" y="245095"/>
            <a:ext cx="6933731"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The big idea</a:t>
            </a:r>
            <a:endParaRPr lang="en-NZ" sz="3200" b="1" dirty="0">
              <a:solidFill>
                <a:srgbClr val="00456A"/>
              </a:solidFill>
              <a:latin typeface="Lucida Sans" panose="020B0602030504020204" pitchFamily="34" charset="0"/>
            </a:endParaRPr>
          </a:p>
        </p:txBody>
      </p:sp>
      <p:sp>
        <p:nvSpPr>
          <p:cNvPr id="23" name="Content Placeholder 4"/>
          <p:cNvSpPr txBox="1">
            <a:spLocks/>
          </p:cNvSpPr>
          <p:nvPr/>
        </p:nvSpPr>
        <p:spPr>
          <a:xfrm>
            <a:off x="443893" y="1277446"/>
            <a:ext cx="7931150" cy="4525963"/>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endParaRPr lang="en-NZ" kern="0" dirty="0" smtClean="0">
              <a:ea typeface="ＭＳ Ｐゴシック"/>
              <a:cs typeface="ＭＳ Ｐゴシック"/>
            </a:endParaRPr>
          </a:p>
          <a:p>
            <a:endParaRPr lang="en-NZ" kern="0" dirty="0" smtClean="0">
              <a:ea typeface="ＭＳ Ｐゴシック"/>
              <a:cs typeface="ＭＳ Ｐゴシック"/>
            </a:endParaRPr>
          </a:p>
          <a:p>
            <a:endParaRPr lang="en-NZ" kern="0" dirty="0" smtClean="0">
              <a:ea typeface="ＭＳ Ｐゴシック"/>
              <a:cs typeface="ＭＳ Ｐゴシック"/>
            </a:endParaRPr>
          </a:p>
          <a:p>
            <a:endParaRPr lang="en-NZ" sz="2800" kern="0" dirty="0" smtClean="0">
              <a:solidFill>
                <a:srgbClr val="00456A"/>
              </a:solidFill>
              <a:ea typeface="ＭＳ Ｐゴシック"/>
              <a:cs typeface="ＭＳ Ｐゴシック"/>
            </a:endParaRPr>
          </a:p>
          <a:p>
            <a:endParaRPr lang="en-NZ" kern="0" dirty="0" smtClean="0"/>
          </a:p>
        </p:txBody>
      </p:sp>
      <p:sp>
        <p:nvSpPr>
          <p:cNvPr id="6" name="Rectangle 1"/>
          <p:cNvSpPr>
            <a:spLocks noChangeArrowheads="1"/>
          </p:cNvSpPr>
          <p:nvPr/>
        </p:nvSpPr>
        <p:spPr bwMode="auto">
          <a:xfrm>
            <a:off x="517400" y="1556792"/>
            <a:ext cx="8229600" cy="1569660"/>
          </a:xfrm>
          <a:prstGeom prst="rect">
            <a:avLst/>
          </a:prstGeom>
          <a:solidFill>
            <a:srgbClr val="FFC000"/>
          </a:solidFill>
          <a:ln w="38100" algn="ctr">
            <a:solidFill>
              <a:schemeClr val="bg1">
                <a:lumMod val="50000"/>
              </a:schemeClr>
            </a:solidFill>
            <a:miter lim="800000"/>
            <a:headEnd/>
            <a:tailEnd/>
          </a:ln>
          <a:effectLst/>
          <a:extLst/>
        </p:spPr>
        <p:txBody>
          <a:bodyPr wrap="square">
            <a:spAutoFit/>
          </a:bodyPr>
          <a:lstStyle/>
          <a:p>
            <a:pPr algn="ctr">
              <a:defRPr/>
            </a:pPr>
            <a:r>
              <a:rPr lang="en-NZ" sz="3200" b="1" dirty="0">
                <a:solidFill>
                  <a:schemeClr val="dk1"/>
                </a:solidFill>
                <a:latin typeface="Lucida Sans" panose="020B0602030504020204" pitchFamily="34" charset="0"/>
              </a:rPr>
              <a:t>Create a more forgiving road system that reduces the price we pay </a:t>
            </a:r>
            <a:r>
              <a:rPr lang="en-NZ" sz="3200" b="1" dirty="0" smtClean="0">
                <a:solidFill>
                  <a:schemeClr val="dk1"/>
                </a:solidFill>
                <a:latin typeface="Lucida Sans" panose="020B0602030504020204" pitchFamily="34" charset="0"/>
              </a:rPr>
              <a:t/>
            </a:r>
            <a:br>
              <a:rPr lang="en-NZ" sz="3200" b="1" dirty="0" smtClean="0">
                <a:solidFill>
                  <a:schemeClr val="dk1"/>
                </a:solidFill>
                <a:latin typeface="Lucida Sans" panose="020B0602030504020204" pitchFamily="34" charset="0"/>
              </a:rPr>
            </a:br>
            <a:r>
              <a:rPr lang="en-NZ" sz="3200" b="1" dirty="0" smtClean="0">
                <a:solidFill>
                  <a:schemeClr val="dk1"/>
                </a:solidFill>
                <a:latin typeface="Lucida Sans" panose="020B0602030504020204" pitchFamily="34" charset="0"/>
              </a:rPr>
              <a:t>for </a:t>
            </a:r>
            <a:r>
              <a:rPr lang="en-NZ" sz="3200" b="1" dirty="0">
                <a:solidFill>
                  <a:schemeClr val="dk1"/>
                </a:solidFill>
                <a:latin typeface="Lucida Sans" panose="020B0602030504020204" pitchFamily="34" charset="0"/>
              </a:rPr>
              <a:t>human error</a:t>
            </a:r>
          </a:p>
        </p:txBody>
      </p:sp>
      <p:sp>
        <p:nvSpPr>
          <p:cNvPr id="7" name="Rectangle 1"/>
          <p:cNvSpPr>
            <a:spLocks noChangeArrowheads="1"/>
          </p:cNvSpPr>
          <p:nvPr/>
        </p:nvSpPr>
        <p:spPr bwMode="auto">
          <a:xfrm>
            <a:off x="505169" y="3519694"/>
            <a:ext cx="8229600" cy="1569660"/>
          </a:xfrm>
          <a:prstGeom prst="rect">
            <a:avLst/>
          </a:prstGeom>
          <a:solidFill>
            <a:srgbClr val="FFE48F"/>
          </a:solidFill>
          <a:ln w="38100" algn="ctr">
            <a:solidFill>
              <a:schemeClr val="bg1">
                <a:lumMod val="50000"/>
              </a:schemeClr>
            </a:solidFill>
            <a:miter lim="800000"/>
            <a:headEnd/>
            <a:tailEnd/>
          </a:ln>
          <a:effectLst/>
          <a:extLst/>
        </p:spPr>
        <p:txBody>
          <a:bodyPr wrap="square">
            <a:spAutoFit/>
          </a:bodyPr>
          <a:lstStyle/>
          <a:p>
            <a:pPr algn="ctr">
              <a:defRPr/>
            </a:pPr>
            <a:r>
              <a:rPr lang="en-NZ" sz="3200" b="1" dirty="0">
                <a:solidFill>
                  <a:schemeClr val="bg1">
                    <a:lumMod val="50000"/>
                  </a:schemeClr>
                </a:solidFill>
                <a:latin typeface="Lucida Sans" panose="020B0602030504020204" pitchFamily="34" charset="0"/>
              </a:rPr>
              <a:t>Why? </a:t>
            </a:r>
          </a:p>
          <a:p>
            <a:pPr algn="ctr">
              <a:defRPr/>
            </a:pPr>
            <a:r>
              <a:rPr lang="en-NZ" sz="3200" b="1" dirty="0">
                <a:solidFill>
                  <a:schemeClr val="dk1"/>
                </a:solidFill>
                <a:latin typeface="Lucida Sans" panose="020B0602030504020204" pitchFamily="34" charset="0"/>
              </a:rPr>
              <a:t>B</a:t>
            </a:r>
            <a:r>
              <a:rPr lang="en-NZ" sz="3200" b="1" dirty="0" smtClean="0">
                <a:solidFill>
                  <a:schemeClr val="dk1"/>
                </a:solidFill>
                <a:latin typeface="Lucida Sans" panose="020B0602030504020204" pitchFamily="34" charset="0"/>
              </a:rPr>
              <a:t>ecause </a:t>
            </a:r>
            <a:r>
              <a:rPr lang="en-NZ" sz="3200" b="1" dirty="0">
                <a:solidFill>
                  <a:schemeClr val="dk1"/>
                </a:solidFill>
                <a:latin typeface="Lucida Sans" panose="020B0602030504020204" pitchFamily="34" charset="0"/>
              </a:rPr>
              <a:t>our current system </a:t>
            </a:r>
            <a:r>
              <a:rPr lang="en-NZ" sz="3200" b="1" dirty="0" smtClean="0">
                <a:solidFill>
                  <a:schemeClr val="dk1"/>
                </a:solidFill>
                <a:latin typeface="Lucida Sans" panose="020B0602030504020204" pitchFamily="34" charset="0"/>
              </a:rPr>
              <a:t/>
            </a:r>
            <a:br>
              <a:rPr lang="en-NZ" sz="3200" b="1" dirty="0" smtClean="0">
                <a:solidFill>
                  <a:schemeClr val="dk1"/>
                </a:solidFill>
                <a:latin typeface="Lucida Sans" panose="020B0602030504020204" pitchFamily="34" charset="0"/>
              </a:rPr>
            </a:br>
            <a:r>
              <a:rPr lang="en-NZ" sz="3200" b="1" dirty="0" smtClean="0">
                <a:solidFill>
                  <a:schemeClr val="dk1"/>
                </a:solidFill>
                <a:latin typeface="Lucida Sans" panose="020B0602030504020204" pitchFamily="34" charset="0"/>
              </a:rPr>
              <a:t>is </a:t>
            </a:r>
            <a:r>
              <a:rPr lang="en-NZ" sz="3200" b="1" dirty="0">
                <a:solidFill>
                  <a:schemeClr val="dk1"/>
                </a:solidFill>
                <a:latin typeface="Lucida Sans" panose="020B0602030504020204" pitchFamily="34" charset="0"/>
              </a:rPr>
              <a:t>not as safe as it could be</a:t>
            </a:r>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149806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53687" y="218496"/>
            <a:ext cx="8496175" cy="57329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A change in our understanding away from driver blame</a:t>
            </a:r>
            <a:endParaRPr lang="en-NZ" sz="3200" b="1" dirty="0">
              <a:solidFill>
                <a:srgbClr val="00456A"/>
              </a:solidFill>
              <a:latin typeface="Lucida Sans" panose="020B0602030504020204" pitchFamily="34" charset="0"/>
            </a:endParaRPr>
          </a:p>
        </p:txBody>
      </p:sp>
      <p:grpSp>
        <p:nvGrpSpPr>
          <p:cNvPr id="4" name="Group 11"/>
          <p:cNvGrpSpPr>
            <a:grpSpLocks/>
          </p:cNvGrpSpPr>
          <p:nvPr/>
        </p:nvGrpSpPr>
        <p:grpSpPr bwMode="auto">
          <a:xfrm>
            <a:off x="899592" y="1154664"/>
            <a:ext cx="6696744" cy="2743200"/>
            <a:chOff x="1542874" y="1043166"/>
            <a:chExt cx="7255233" cy="2743200"/>
          </a:xfrm>
        </p:grpSpPr>
        <p:graphicFrame>
          <p:nvGraphicFramePr>
            <p:cNvPr id="5" name="Chart 4"/>
            <p:cNvGraphicFramePr>
              <a:graphicFrameLocks/>
            </p:cNvGraphicFramePr>
            <p:nvPr>
              <p:extLst>
                <p:ext uri="{D42A27DB-BD31-4B8C-83A1-F6EECF244321}">
                  <p14:modId xmlns:p14="http://schemas.microsoft.com/office/powerpoint/2010/main" val="3722427116"/>
                </p:ext>
              </p:extLst>
            </p:nvPr>
          </p:nvGraphicFramePr>
          <p:xfrm>
            <a:off x="1542874" y="1043166"/>
            <a:ext cx="6920747"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9"/>
            <p:cNvSpPr txBox="1">
              <a:spLocks noChangeArrowheads="1"/>
            </p:cNvSpPr>
            <p:nvPr/>
          </p:nvSpPr>
          <p:spPr bwMode="auto">
            <a:xfrm>
              <a:off x="5592602" y="2848326"/>
              <a:ext cx="2490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t>Lapse / error</a:t>
              </a:r>
            </a:p>
          </p:txBody>
        </p:sp>
        <p:sp>
          <p:nvSpPr>
            <p:cNvPr id="6" name="TextBox 7"/>
            <p:cNvSpPr txBox="1">
              <a:spLocks noChangeArrowheads="1"/>
            </p:cNvSpPr>
            <p:nvPr/>
          </p:nvSpPr>
          <p:spPr bwMode="auto">
            <a:xfrm>
              <a:off x="5580032" y="1581272"/>
              <a:ext cx="3218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t>Extreme </a:t>
              </a:r>
              <a:r>
                <a:rPr lang="en-NZ" altLang="en-US" sz="2400" b="1" dirty="0" smtClean="0"/>
                <a:t>behaviour</a:t>
              </a:r>
              <a:endParaRPr lang="en-NZ" altLang="en-US" sz="2400" b="1" dirty="0"/>
            </a:p>
          </p:txBody>
        </p:sp>
        <p:sp>
          <p:nvSpPr>
            <p:cNvPr id="8" name="TextBox 10"/>
            <p:cNvSpPr txBox="1">
              <a:spLocks noChangeArrowheads="1"/>
            </p:cNvSpPr>
            <p:nvPr/>
          </p:nvSpPr>
          <p:spPr bwMode="auto">
            <a:xfrm>
              <a:off x="5577131" y="2235558"/>
              <a:ext cx="24909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NZ" altLang="en-US" sz="2400" b="1" dirty="0"/>
                <a:t>Minor illegal</a:t>
              </a:r>
            </a:p>
          </p:txBody>
        </p:sp>
      </p:grpSp>
      <p:graphicFrame>
        <p:nvGraphicFramePr>
          <p:cNvPr id="9" name="Chart 8"/>
          <p:cNvGraphicFramePr>
            <a:graphicFrameLocks/>
          </p:cNvGraphicFramePr>
          <p:nvPr>
            <p:extLst>
              <p:ext uri="{D42A27DB-BD31-4B8C-83A1-F6EECF244321}">
                <p14:modId xmlns:p14="http://schemas.microsoft.com/office/powerpoint/2010/main" val="2209276793"/>
              </p:ext>
            </p:extLst>
          </p:nvPr>
        </p:nvGraphicFramePr>
        <p:xfrm>
          <a:off x="4623302" y="3155855"/>
          <a:ext cx="5544616"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2"/>
          <p:cNvSpPr txBox="1">
            <a:spLocks noChangeArrowheads="1"/>
          </p:cNvSpPr>
          <p:nvPr/>
        </p:nvSpPr>
        <p:spPr bwMode="auto">
          <a:xfrm>
            <a:off x="323528" y="2678802"/>
            <a:ext cx="17281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NZ" altLang="en-US" sz="2800" b="1" dirty="0"/>
              <a:t>Fatal Crashes</a:t>
            </a:r>
          </a:p>
        </p:txBody>
      </p:sp>
      <p:sp>
        <p:nvSpPr>
          <p:cNvPr id="11" name="TextBox 1"/>
          <p:cNvSpPr txBox="1">
            <a:spLocks noChangeArrowheads="1"/>
          </p:cNvSpPr>
          <p:nvPr/>
        </p:nvSpPr>
        <p:spPr bwMode="auto">
          <a:xfrm>
            <a:off x="242792" y="5161325"/>
            <a:ext cx="276371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NZ" altLang="en-US" sz="1400" dirty="0" err="1">
                <a:solidFill>
                  <a:srgbClr val="00456A"/>
                </a:solidFill>
              </a:rPr>
              <a:t>Wundersitz</a:t>
            </a:r>
            <a:r>
              <a:rPr lang="en-NZ" altLang="en-US" sz="1400" dirty="0">
                <a:solidFill>
                  <a:srgbClr val="00456A"/>
                </a:solidFill>
              </a:rPr>
              <a:t> and </a:t>
            </a:r>
            <a:r>
              <a:rPr lang="en-NZ" altLang="en-US" sz="1400" dirty="0" err="1">
                <a:solidFill>
                  <a:srgbClr val="00456A"/>
                </a:solidFill>
              </a:rPr>
              <a:t>Baldock</a:t>
            </a:r>
            <a:r>
              <a:rPr lang="en-NZ" altLang="en-US" sz="1400" dirty="0">
                <a:solidFill>
                  <a:srgbClr val="00456A"/>
                </a:solidFill>
              </a:rPr>
              <a:t> (2011)</a:t>
            </a:r>
          </a:p>
        </p:txBody>
      </p:sp>
      <p:sp>
        <p:nvSpPr>
          <p:cNvPr id="2" name="Rectangle 1"/>
          <p:cNvSpPr/>
          <p:nvPr/>
        </p:nvSpPr>
        <p:spPr>
          <a:xfrm>
            <a:off x="242792" y="5545475"/>
            <a:ext cx="4572000" cy="276999"/>
          </a:xfrm>
          <a:prstGeom prst="rect">
            <a:avLst/>
          </a:prstGeom>
        </p:spPr>
        <p:txBody>
          <a:bodyPr>
            <a:spAutoFit/>
          </a:bodyPr>
          <a:lstStyle/>
          <a:p>
            <a:r>
              <a:rPr lang="en-NZ" sz="1200" u="sng" dirty="0">
                <a:solidFill>
                  <a:srgbClr val="00456A"/>
                </a:solidFill>
                <a:hlinkClick r:id="rId4"/>
              </a:rPr>
              <a:t>http://casr.adelaide.edu.au/publications/list/?id=1231</a:t>
            </a:r>
            <a:r>
              <a:rPr lang="en-NZ" sz="1200" dirty="0">
                <a:solidFill>
                  <a:srgbClr val="00456A"/>
                </a:solidFill>
              </a:rPr>
              <a:t> </a:t>
            </a:r>
          </a:p>
        </p:txBody>
      </p:sp>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2496441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323975" y="479444"/>
            <a:ext cx="8496175" cy="573292"/>
          </a:xfrm>
          <a:prstGeom prst="rect">
            <a:avLst/>
          </a:prstGeom>
          <a:noFill/>
          <a:ln w="9525">
            <a:noFill/>
            <a:miter lim="800000"/>
            <a:headEnd/>
            <a:tailEnd/>
          </a:ln>
        </p:spPr>
        <p:txBody>
          <a:bodyPr/>
          <a:lstStyle/>
          <a:p>
            <a:endParaRPr lang="en-NZ" sz="2800" b="1" dirty="0">
              <a:solidFill>
                <a:srgbClr val="00456A"/>
              </a:solidFill>
            </a:endParaRPr>
          </a:p>
        </p:txBody>
      </p:sp>
      <p:pic>
        <p:nvPicPr>
          <p:cNvPr id="1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180975"/>
            <a:ext cx="8636000" cy="5564505"/>
          </a:xfrm>
          <a:prstGeom prst="rect">
            <a:avLst/>
          </a:prstGeom>
          <a:noFill/>
          <a:ln w="9525">
            <a:noFill/>
            <a:miter lim="800000"/>
            <a:headEnd/>
            <a:tailEnd/>
          </a:ln>
        </p:spPr>
      </p:pic>
      <p:sp>
        <p:nvSpPr>
          <p:cNvPr id="14" name="Text Placeholder 8"/>
          <p:cNvSpPr txBox="1">
            <a:spLocks/>
          </p:cNvSpPr>
          <p:nvPr/>
        </p:nvSpPr>
        <p:spPr>
          <a:xfrm>
            <a:off x="3792488" y="461188"/>
            <a:ext cx="4693920" cy="3931920"/>
          </a:xfrm>
          <a:prstGeom prst="ellipse">
            <a:avLst/>
          </a:prstGeom>
          <a:solidFill>
            <a:schemeClr val="accent5"/>
          </a:solidFill>
          <a:ln/>
        </p:spPr>
        <p:style>
          <a:lnRef idx="1">
            <a:schemeClr val="dk1"/>
          </a:lnRef>
          <a:fillRef idx="2">
            <a:schemeClr val="dk1"/>
          </a:fillRef>
          <a:effectRef idx="1">
            <a:schemeClr val="dk1"/>
          </a:effectRef>
          <a:fontRef idx="minor">
            <a:schemeClr val="dk1"/>
          </a:fontRef>
        </p:style>
        <p:txBody>
          <a:bodyPr wrap="square" lIns="0" tIns="0" rIns="0" bIns="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NZ" sz="2400" b="1" i="1" kern="0" dirty="0" smtClean="0">
              <a:solidFill>
                <a:schemeClr val="tx1"/>
              </a:solidFill>
              <a:latin typeface="Lucida Grande"/>
              <a:cs typeface="Lucida Grande"/>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NZ" sz="2400" b="1" i="1" kern="0" dirty="0" smtClean="0">
              <a:solidFill>
                <a:schemeClr val="tx1"/>
              </a:solidFill>
              <a:latin typeface="Lucida Grande"/>
              <a:cs typeface="Lucida Grande"/>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NZ" sz="2400" b="1" i="1" kern="0" dirty="0" smtClean="0">
                <a:solidFill>
                  <a:schemeClr val="tx1"/>
                </a:solidFill>
                <a:latin typeface="Lucida Grande"/>
                <a:cs typeface="Lucida Grande"/>
              </a:rPr>
              <a:t>Change the way we think and act!</a:t>
            </a:r>
          </a:p>
          <a:p>
            <a:pPr marL="0" marR="0" lvl="0" indent="0" algn="ctr" defTabSz="914400" eaLnBrk="1" fontAlgn="auto" latinLnBrk="0" hangingPunct="1">
              <a:lnSpc>
                <a:spcPct val="100000"/>
              </a:lnSpc>
              <a:spcBef>
                <a:spcPts val="0"/>
              </a:spcBef>
              <a:spcAft>
                <a:spcPts val="0"/>
              </a:spcAft>
              <a:buClrTx/>
              <a:buSzTx/>
              <a:buFontTx/>
              <a:buNone/>
              <a:tabLst/>
              <a:defRPr/>
            </a:pPr>
            <a:endParaRPr lang="en-NZ" sz="1200" b="1" kern="0" dirty="0">
              <a:solidFill>
                <a:schemeClr val="tx1"/>
              </a:solidFill>
              <a:latin typeface="Lucida Grande"/>
              <a:cs typeface="Lucida Grande"/>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NZ" sz="2400" b="1" kern="0" dirty="0" smtClean="0">
                <a:solidFill>
                  <a:schemeClr val="tx1"/>
                </a:solidFill>
                <a:latin typeface="Lucida Grande"/>
                <a:cs typeface="Lucida Grande"/>
              </a:rPr>
              <a:t>Errors</a:t>
            </a:r>
            <a:r>
              <a:rPr kumimoji="0" lang="en-NZ" sz="2400" b="1" i="0" u="none" strike="noStrike" kern="0" cap="none" spc="0" normalizeH="0" baseline="0" noProof="0" dirty="0" smtClean="0">
                <a:ln>
                  <a:noFill/>
                </a:ln>
                <a:solidFill>
                  <a:schemeClr val="tx1"/>
                </a:solidFill>
                <a:effectLst/>
                <a:uLnTx/>
                <a:uFillTx/>
                <a:latin typeface="Lucida Grande"/>
                <a:ea typeface="+mn-ea"/>
                <a:cs typeface="Lucida Grande"/>
              </a:rPr>
              <a:t> are inevitable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200" b="1" i="0" u="none" strike="noStrike" kern="0" cap="none" spc="0" normalizeH="0" baseline="0" noProof="0" dirty="0" smtClean="0">
              <a:ln>
                <a:noFill/>
              </a:ln>
              <a:solidFill>
                <a:schemeClr val="tx1"/>
              </a:solidFill>
              <a:effectLst/>
              <a:uLnTx/>
              <a:uFillTx/>
              <a:latin typeface="Lucida Grande"/>
              <a:ea typeface="+mn-ea"/>
              <a:cs typeface="Lucida Grande"/>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2400" b="1" i="0" u="none" strike="noStrike" kern="0" cap="none" spc="0" normalizeH="0" baseline="0" noProof="0" dirty="0" smtClean="0">
                <a:ln>
                  <a:noFill/>
                </a:ln>
                <a:solidFill>
                  <a:schemeClr val="tx1"/>
                </a:solidFill>
                <a:effectLst/>
                <a:uLnTx/>
                <a:uFillTx/>
                <a:latin typeface="Lucida Grande"/>
                <a:ea typeface="+mn-ea"/>
                <a:cs typeface="Lucida Grande"/>
              </a:rPr>
              <a:t>Crashes are inevitable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1200" b="1" i="0" u="none" strike="noStrike" kern="0" cap="none" spc="0" normalizeH="0" baseline="0" noProof="0" dirty="0" smtClean="0">
              <a:ln>
                <a:noFill/>
              </a:ln>
              <a:solidFill>
                <a:schemeClr val="tx1"/>
              </a:solidFill>
              <a:effectLst/>
              <a:uLnTx/>
              <a:uFillTx/>
              <a:latin typeface="Lucida Grande"/>
              <a:ea typeface="+mn-ea"/>
              <a:cs typeface="Lucida Grande"/>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NZ" sz="2400" b="1" i="0" u="none" strike="noStrike" kern="0" cap="none" spc="0" normalizeH="0" baseline="0" noProof="0" dirty="0" smtClean="0">
                <a:ln>
                  <a:noFill/>
                </a:ln>
                <a:solidFill>
                  <a:schemeClr val="tx1"/>
                </a:solidFill>
                <a:effectLst/>
                <a:uLnTx/>
                <a:uFillTx/>
                <a:latin typeface="Lucida Grande"/>
                <a:ea typeface="+mn-ea"/>
                <a:cs typeface="Lucida Grande"/>
              </a:rPr>
              <a:t>Death and serious injury is not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Z" sz="2400" b="1" i="0" u="none" strike="noStrike" kern="0" cap="none" spc="0" normalizeH="0" baseline="0" noProof="0" dirty="0">
              <a:ln>
                <a:noFill/>
              </a:ln>
              <a:solidFill>
                <a:schemeClr val="tx1"/>
              </a:solidFill>
              <a:effectLst/>
              <a:uLnTx/>
              <a:uFillTx/>
              <a:latin typeface="Lucida Grande"/>
              <a:ea typeface="+mn-ea"/>
              <a:cs typeface="Lucida Grande"/>
            </a:endParaRPr>
          </a:p>
        </p:txBody>
      </p:sp>
    </p:spTree>
    <p:extLst>
      <p:ext uri="{BB962C8B-B14F-4D97-AF65-F5344CB8AC3E}">
        <p14:creationId xmlns:p14="http://schemas.microsoft.com/office/powerpoint/2010/main" val="21891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 calcmode="lin" valueType="num">
                                      <p:cBhvr additive="base">
                                        <p:cTn id="7"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4" end="4"/>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anim calcmode="lin" valueType="num">
                                      <p:cBhvr additive="base">
                                        <p:cTn id="11"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xEl>
                                              <p:pRg st="6" end="6"/>
                                            </p:txEl>
                                          </p:spTgt>
                                        </p:tgtEl>
                                        <p:attrNameLst>
                                          <p:attrName>style.visibility</p:attrName>
                                        </p:attrNameLst>
                                      </p:cBhvr>
                                      <p:to>
                                        <p:strVal val="visible"/>
                                      </p:to>
                                    </p:set>
                                    <p:anim calcmode="lin" valueType="num">
                                      <p:cBhvr additive="base">
                                        <p:cTn id="15" dur="500" fill="hold"/>
                                        <p:tgtEl>
                                          <p:spTgt spid="14">
                                            <p:txEl>
                                              <p:pRg st="6" end="6"/>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xEl>
                                              <p:pRg st="8" end="8"/>
                                            </p:txEl>
                                          </p:spTgt>
                                        </p:tgtEl>
                                        <p:attrNameLst>
                                          <p:attrName>style.visibility</p:attrName>
                                        </p:attrNameLst>
                                      </p:cBhvr>
                                      <p:to>
                                        <p:strVal val="visible"/>
                                      </p:to>
                                    </p:set>
                                    <p:anim calcmode="lin" valueType="num">
                                      <p:cBhvr additive="base">
                                        <p:cTn id="19" dur="500" fill="hold"/>
                                        <p:tgtEl>
                                          <p:spTgt spid="14">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136651" y="237888"/>
            <a:ext cx="7683500" cy="792162"/>
          </a:xfrm>
          <a:prstGeom prst="rect">
            <a:avLst/>
          </a:prstGeom>
          <a:noFill/>
          <a:ln w="9525">
            <a:noFill/>
            <a:miter lim="800000"/>
            <a:headEnd/>
            <a:tailEnd/>
          </a:ln>
        </p:spPr>
        <p:txBody>
          <a:bodyPr/>
          <a:lstStyle/>
          <a:p>
            <a:r>
              <a:rPr lang="en-NZ" sz="2800" b="1" dirty="0">
                <a:solidFill>
                  <a:srgbClr val="00456A"/>
                </a:solidFill>
                <a:ea typeface="ＭＳ Ｐゴシック"/>
                <a:cs typeface="ＭＳ Ｐゴシック"/>
              </a:rPr>
              <a:t>The Safe System approach is based on four principles</a:t>
            </a:r>
            <a:endParaRPr lang="en-NZ" sz="2800" b="1" dirty="0">
              <a:solidFill>
                <a:srgbClr val="00456A"/>
              </a:solidFill>
            </a:endParaRPr>
          </a:p>
        </p:txBody>
      </p:sp>
      <p:grpSp>
        <p:nvGrpSpPr>
          <p:cNvPr id="4" name="Group 3"/>
          <p:cNvGrpSpPr/>
          <p:nvPr/>
        </p:nvGrpSpPr>
        <p:grpSpPr>
          <a:xfrm>
            <a:off x="1475656" y="1644650"/>
            <a:ext cx="6244480" cy="4061172"/>
            <a:chOff x="1639888" y="1816100"/>
            <a:chExt cx="5861050" cy="3711575"/>
          </a:xfrm>
        </p:grpSpPr>
        <p:grpSp>
          <p:nvGrpSpPr>
            <p:cNvPr id="5" name="Group 12"/>
            <p:cNvGrpSpPr>
              <a:grpSpLocks/>
            </p:cNvGrpSpPr>
            <p:nvPr/>
          </p:nvGrpSpPr>
          <p:grpSpPr bwMode="auto">
            <a:xfrm>
              <a:off x="1639888" y="1816100"/>
              <a:ext cx="2787650" cy="1836738"/>
              <a:chOff x="1640545" y="1815652"/>
              <a:chExt cx="2787439" cy="1837384"/>
            </a:xfrm>
          </p:grpSpPr>
          <p:sp>
            <p:nvSpPr>
              <p:cNvPr id="15" name="Rounded Rectangle 14"/>
              <p:cNvSpPr/>
              <p:nvPr/>
            </p:nvSpPr>
            <p:spPr>
              <a:xfrm>
                <a:off x="1643720" y="1925229"/>
                <a:ext cx="2784264" cy="1727807"/>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People are fallible</a:t>
                </a:r>
              </a:p>
            </p:txBody>
          </p:sp>
          <p:sp>
            <p:nvSpPr>
              <p:cNvPr id="16" name="Flowchart: Delay 15"/>
              <p:cNvSpPr/>
              <p:nvPr/>
            </p:nvSpPr>
            <p:spPr>
              <a:xfrm rot="5400000">
                <a:off x="1646616" y="1809581"/>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1</a:t>
                </a:r>
              </a:p>
            </p:txBody>
          </p:sp>
        </p:grpSp>
        <p:grpSp>
          <p:nvGrpSpPr>
            <p:cNvPr id="6" name="Group 13"/>
            <p:cNvGrpSpPr>
              <a:grpSpLocks/>
            </p:cNvGrpSpPr>
            <p:nvPr/>
          </p:nvGrpSpPr>
          <p:grpSpPr bwMode="auto">
            <a:xfrm>
              <a:off x="4572000" y="1851025"/>
              <a:ext cx="2857500" cy="1793875"/>
              <a:chOff x="4572000" y="1850810"/>
              <a:chExt cx="2857520" cy="1794214"/>
            </a:xfrm>
          </p:grpSpPr>
          <p:sp>
            <p:nvSpPr>
              <p:cNvPr id="13" name="Rounded Rectangle 12"/>
              <p:cNvSpPr/>
              <p:nvPr/>
            </p:nvSpPr>
            <p:spPr>
              <a:xfrm>
                <a:off x="4716464" y="1917498"/>
                <a:ext cx="2713056" cy="1727526"/>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People are vulnerable</a:t>
                </a:r>
              </a:p>
            </p:txBody>
          </p:sp>
          <p:sp>
            <p:nvSpPr>
              <p:cNvPr id="14" name="Flowchart: Delay 15"/>
              <p:cNvSpPr/>
              <p:nvPr/>
            </p:nvSpPr>
            <p:spPr>
              <a:xfrm rot="5400000">
                <a:off x="4578071" y="1844739"/>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2</a:t>
                </a:r>
              </a:p>
            </p:txBody>
          </p:sp>
        </p:grpSp>
        <p:grpSp>
          <p:nvGrpSpPr>
            <p:cNvPr id="7" name="Group 14"/>
            <p:cNvGrpSpPr>
              <a:grpSpLocks/>
            </p:cNvGrpSpPr>
            <p:nvPr/>
          </p:nvGrpSpPr>
          <p:grpSpPr bwMode="auto">
            <a:xfrm>
              <a:off x="1639888" y="3652838"/>
              <a:ext cx="2795587" cy="1863725"/>
              <a:chOff x="1640545" y="3653036"/>
              <a:chExt cx="2795203" cy="1864196"/>
            </a:xfrm>
          </p:grpSpPr>
          <p:sp>
            <p:nvSpPr>
              <p:cNvPr id="11" name="Rounded Rectangle 10"/>
              <p:cNvSpPr/>
              <p:nvPr/>
            </p:nvSpPr>
            <p:spPr>
              <a:xfrm>
                <a:off x="1643720" y="3789596"/>
                <a:ext cx="2792028" cy="1727636"/>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Shared</a:t>
                </a:r>
              </a:p>
              <a:p>
                <a:pPr algn="ctr">
                  <a:defRPr/>
                </a:pPr>
                <a:r>
                  <a:rPr lang="en-NZ" sz="2800" dirty="0"/>
                  <a:t>responsibility</a:t>
                </a:r>
              </a:p>
            </p:txBody>
          </p:sp>
          <p:sp>
            <p:nvSpPr>
              <p:cNvPr id="12" name="Flowchart: Delay 15"/>
              <p:cNvSpPr/>
              <p:nvPr/>
            </p:nvSpPr>
            <p:spPr>
              <a:xfrm rot="5400000">
                <a:off x="1646616" y="3646965"/>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3</a:t>
                </a:r>
              </a:p>
            </p:txBody>
          </p:sp>
        </p:grpSp>
        <p:grpSp>
          <p:nvGrpSpPr>
            <p:cNvPr id="8" name="Group 15"/>
            <p:cNvGrpSpPr>
              <a:grpSpLocks/>
            </p:cNvGrpSpPr>
            <p:nvPr/>
          </p:nvGrpSpPr>
          <p:grpSpPr bwMode="auto">
            <a:xfrm>
              <a:off x="4572000" y="3713163"/>
              <a:ext cx="2928938" cy="1814512"/>
              <a:chOff x="4572000" y="3713112"/>
              <a:chExt cx="2808312" cy="1814240"/>
            </a:xfrm>
          </p:grpSpPr>
          <p:sp>
            <p:nvSpPr>
              <p:cNvPr id="9" name="Rounded Rectangle 8"/>
              <p:cNvSpPr/>
              <p:nvPr/>
            </p:nvSpPr>
            <p:spPr>
              <a:xfrm>
                <a:off x="4716602" y="3798824"/>
                <a:ext cx="2663710" cy="1728528"/>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All of system response</a:t>
                </a:r>
              </a:p>
            </p:txBody>
          </p:sp>
          <p:sp>
            <p:nvSpPr>
              <p:cNvPr id="10" name="Flowchart: Delay 15"/>
              <p:cNvSpPr/>
              <p:nvPr/>
            </p:nvSpPr>
            <p:spPr>
              <a:xfrm rot="5400000">
                <a:off x="4578071" y="3707041"/>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4</a:t>
                </a:r>
              </a:p>
            </p:txBody>
          </p:sp>
        </p:grpSp>
      </p:grpSp>
      <p:pic>
        <p:nvPicPr>
          <p:cNvPr id="17" name="Picture 16"/>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151563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161243" y="221160"/>
            <a:ext cx="6400800"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Principle 1 - Human </a:t>
            </a:r>
            <a:r>
              <a:rPr lang="en-NZ" sz="3200" b="1" dirty="0" smtClean="0">
                <a:solidFill>
                  <a:srgbClr val="00456A"/>
                </a:solidFill>
                <a:latin typeface="Lucida Sans" panose="020B0602030504020204" pitchFamily="34" charset="0"/>
              </a:rPr>
              <a:t>fallibility</a:t>
            </a:r>
            <a:endParaRPr lang="en-GB" sz="3200" b="1" dirty="0">
              <a:solidFill>
                <a:srgbClr val="00456A"/>
              </a:solidFill>
              <a:latin typeface="Lucida Sans" panose="020B06020305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5106" y="1772816"/>
            <a:ext cx="5808894"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281523" y="1096963"/>
            <a:ext cx="2160240" cy="4752528"/>
          </a:xfrm>
          <a:prstGeom prst="rect">
            <a:avLst/>
          </a:prstGeom>
        </p:spPr>
      </p:pic>
      <p:sp>
        <p:nvSpPr>
          <p:cNvPr id="5" name="Text Box 10"/>
          <p:cNvSpPr txBox="1">
            <a:spLocks noChangeArrowheads="1"/>
          </p:cNvSpPr>
          <p:nvPr/>
        </p:nvSpPr>
        <p:spPr bwMode="auto">
          <a:xfrm>
            <a:off x="287559" y="1013322"/>
            <a:ext cx="4074084" cy="5029070"/>
          </a:xfrm>
          <a:prstGeom prst="rect">
            <a:avLst/>
          </a:prstGeom>
          <a:noFill/>
          <a:ln w="9525">
            <a:noFill/>
            <a:miter lim="800000"/>
            <a:headEnd/>
            <a:tailEnd/>
          </a:ln>
        </p:spPr>
        <p:txBody>
          <a:bodyPr wrap="square" lIns="0">
            <a:spAutoFit/>
          </a:bodyPr>
          <a:lstStyle/>
          <a:p>
            <a:pPr>
              <a:spcBef>
                <a:spcPct val="20000"/>
              </a:spcBef>
              <a:defRPr/>
            </a:pPr>
            <a:r>
              <a:rPr lang="en-NZ" sz="2800" b="1" dirty="0">
                <a:solidFill>
                  <a:srgbClr val="00456A"/>
                </a:solidFill>
                <a:latin typeface="Lucida Sans" charset="0"/>
              </a:rPr>
              <a:t>People make mistakes and crashes are inevitable </a:t>
            </a:r>
            <a:endParaRPr lang="en-NZ" sz="2800" b="1" dirty="0" smtClean="0">
              <a:solidFill>
                <a:srgbClr val="00456A"/>
              </a:solidFill>
              <a:latin typeface="Lucida Sans" charset="0"/>
            </a:endParaRPr>
          </a:p>
          <a:p>
            <a:pPr>
              <a:spcBef>
                <a:spcPct val="20000"/>
              </a:spcBef>
              <a:defRPr/>
            </a:pPr>
            <a:endParaRPr lang="en-NZ" sz="1000" b="1" dirty="0">
              <a:solidFill>
                <a:srgbClr val="00456A"/>
              </a:solidFill>
              <a:latin typeface="Lucida Sans" charset="0"/>
            </a:endParaRPr>
          </a:p>
          <a:p>
            <a:pPr>
              <a:spcBef>
                <a:spcPct val="20000"/>
              </a:spcBef>
              <a:defRPr/>
            </a:pPr>
            <a:r>
              <a:rPr lang="en-NZ" sz="2800" dirty="0" smtClean="0">
                <a:solidFill>
                  <a:srgbClr val="00456A"/>
                </a:solidFill>
                <a:latin typeface="Lucida Sans" charset="0"/>
              </a:rPr>
              <a:t>No </a:t>
            </a:r>
            <a:r>
              <a:rPr lang="en-NZ" sz="2800" dirty="0">
                <a:solidFill>
                  <a:srgbClr val="00456A"/>
                </a:solidFill>
                <a:latin typeface="Lucida Sans" charset="0"/>
              </a:rPr>
              <a:t>one performs </a:t>
            </a:r>
            <a:r>
              <a:rPr lang="en-NZ" sz="2800" dirty="0" smtClean="0">
                <a:solidFill>
                  <a:srgbClr val="00456A"/>
                </a:solidFill>
                <a:latin typeface="Lucida Sans" charset="0"/>
              </a:rPr>
              <a:t>perfectly 100</a:t>
            </a:r>
            <a:r>
              <a:rPr lang="en-NZ" sz="2800" dirty="0">
                <a:solidFill>
                  <a:srgbClr val="00456A"/>
                </a:solidFill>
                <a:latin typeface="Lucida Sans" charset="0"/>
              </a:rPr>
              <a:t>% of the time  </a:t>
            </a:r>
            <a:endParaRPr lang="en-NZ" sz="2800" dirty="0" smtClean="0">
              <a:solidFill>
                <a:srgbClr val="00456A"/>
              </a:solidFill>
              <a:latin typeface="Lucida Sans" charset="0"/>
            </a:endParaRPr>
          </a:p>
          <a:p>
            <a:pPr>
              <a:spcBef>
                <a:spcPct val="20000"/>
              </a:spcBef>
              <a:defRPr/>
            </a:pPr>
            <a:endParaRPr lang="en-NZ" sz="1000" dirty="0">
              <a:solidFill>
                <a:srgbClr val="00456A"/>
              </a:solidFill>
              <a:latin typeface="Lucida Sans" charset="0"/>
            </a:endParaRPr>
          </a:p>
          <a:p>
            <a:pPr>
              <a:spcBef>
                <a:spcPct val="20000"/>
              </a:spcBef>
              <a:defRPr/>
            </a:pPr>
            <a:r>
              <a:rPr lang="en-NZ" sz="2800" dirty="0" smtClean="0">
                <a:solidFill>
                  <a:srgbClr val="00456A"/>
                </a:solidFill>
                <a:latin typeface="Lucida Sans" charset="0"/>
              </a:rPr>
              <a:t>But </a:t>
            </a:r>
            <a:r>
              <a:rPr lang="en-NZ" sz="2800" dirty="0">
                <a:solidFill>
                  <a:srgbClr val="00456A"/>
                </a:solidFill>
                <a:latin typeface="Lucida Sans" charset="0"/>
              </a:rPr>
              <a:t>no one should pay for a mistake with their life or limb</a:t>
            </a:r>
          </a:p>
          <a:p>
            <a:pPr marL="457200" indent="-457200">
              <a:spcBef>
                <a:spcPct val="20000"/>
              </a:spcBef>
              <a:buFont typeface="Wingdings" pitchFamily="2" charset="2"/>
              <a:buAutoNum type="arabicPeriod"/>
              <a:defRPr/>
            </a:pPr>
            <a:endParaRPr lang="en-NZ" sz="2800" dirty="0">
              <a:latin typeface="Lucida Sans" charset="0"/>
            </a:endParaRPr>
          </a:p>
        </p:txBody>
      </p:sp>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7781" y="3037"/>
            <a:ext cx="1020445" cy="1010285"/>
          </a:xfrm>
          <a:prstGeom prst="rect">
            <a:avLst/>
          </a:prstGeom>
          <a:noFill/>
          <a:ln>
            <a:noFill/>
          </a:ln>
        </p:spPr>
      </p:pic>
    </p:spTree>
    <p:extLst>
      <p:ext uri="{BB962C8B-B14F-4D97-AF65-F5344CB8AC3E}">
        <p14:creationId xmlns:p14="http://schemas.microsoft.com/office/powerpoint/2010/main" val="39395440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97533" y="228109"/>
            <a:ext cx="7092950"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Principle 2 - Human vulnerability</a:t>
            </a:r>
            <a:endParaRPr lang="en-GB" sz="3200" b="1" dirty="0">
              <a:solidFill>
                <a:srgbClr val="00456A"/>
              </a:solidFill>
              <a:latin typeface="Lucida Sans" panose="020B0602030504020204" pitchFamily="34" charset="0"/>
            </a:endParaRPr>
          </a:p>
        </p:txBody>
      </p:sp>
      <p:sp>
        <p:nvSpPr>
          <p:cNvPr id="6" name="Rectangle 9"/>
          <p:cNvSpPr>
            <a:spLocks noChangeArrowheads="1"/>
          </p:cNvSpPr>
          <p:nvPr/>
        </p:nvSpPr>
        <p:spPr bwMode="auto">
          <a:xfrm>
            <a:off x="254124" y="4941168"/>
            <a:ext cx="3957836" cy="954107"/>
          </a:xfrm>
          <a:prstGeom prst="rect">
            <a:avLst/>
          </a:prstGeom>
          <a:noFill/>
          <a:ln w="9525">
            <a:noFill/>
            <a:miter lim="800000"/>
            <a:headEnd/>
            <a:tailEnd/>
          </a:ln>
        </p:spPr>
        <p:txBody>
          <a:bodyPr wrap="square">
            <a:spAutoFit/>
          </a:bodyPr>
          <a:lstStyle/>
          <a:p>
            <a:pPr>
              <a:spcBef>
                <a:spcPct val="20000"/>
              </a:spcBef>
            </a:pPr>
            <a:r>
              <a:rPr lang="en-NZ" sz="2800" dirty="0">
                <a:solidFill>
                  <a:srgbClr val="00456A"/>
                </a:solidFill>
              </a:rPr>
              <a:t>It’s all a matter of physics: </a:t>
            </a:r>
            <a:r>
              <a:rPr lang="en-NZ" sz="2800" dirty="0" err="1">
                <a:solidFill>
                  <a:srgbClr val="00456A"/>
                </a:solidFill>
              </a:rPr>
              <a:t>k</a:t>
            </a:r>
            <a:r>
              <a:rPr lang="en-NZ" sz="2800" baseline="-25000" dirty="0" err="1">
                <a:solidFill>
                  <a:srgbClr val="00456A"/>
                </a:solidFill>
              </a:rPr>
              <a:t>e</a:t>
            </a:r>
            <a:r>
              <a:rPr lang="en-NZ" sz="2800" baseline="-25000" dirty="0">
                <a:solidFill>
                  <a:srgbClr val="00456A"/>
                </a:solidFill>
              </a:rPr>
              <a:t> </a:t>
            </a:r>
            <a:r>
              <a:rPr lang="en-NZ" sz="2800" dirty="0">
                <a:solidFill>
                  <a:srgbClr val="00456A"/>
                </a:solidFill>
              </a:rPr>
              <a:t>= </a:t>
            </a:r>
            <a:r>
              <a:rPr lang="en-US" sz="2800" dirty="0">
                <a:solidFill>
                  <a:srgbClr val="00456A"/>
                </a:solidFill>
              </a:rPr>
              <a:t>½</a:t>
            </a:r>
            <a:r>
              <a:rPr lang="en-NZ" sz="2800" dirty="0">
                <a:solidFill>
                  <a:srgbClr val="00456A"/>
                </a:solidFill>
              </a:rPr>
              <a:t>mv</a:t>
            </a:r>
            <a:r>
              <a:rPr lang="en-NZ" sz="2800" baseline="30000" dirty="0">
                <a:solidFill>
                  <a:srgbClr val="00456A"/>
                </a:solidFill>
              </a:rPr>
              <a:t>2</a:t>
            </a:r>
            <a:endParaRPr lang="en-NZ" sz="2800" dirty="0">
              <a:solidFill>
                <a:srgbClr val="00456A"/>
              </a:solidFill>
            </a:endParaRPr>
          </a:p>
        </p:txBody>
      </p:sp>
      <p:pic>
        <p:nvPicPr>
          <p:cNvPr id="7" name="Picture 6" descr="NZTA Flying Objects Final 0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9865" y="1124744"/>
            <a:ext cx="5209049" cy="4464496"/>
          </a:xfrm>
          <a:prstGeom prst="rect">
            <a:avLst/>
          </a:prstGeom>
          <a:noFill/>
          <a:ln w="9525">
            <a:noFill/>
            <a:miter lim="800000"/>
            <a:headEnd/>
            <a:tailEnd/>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3923928" y="1124744"/>
            <a:ext cx="1008112" cy="4752528"/>
          </a:xfrm>
          <a:prstGeom prst="rect">
            <a:avLst/>
          </a:prstGeom>
        </p:spPr>
      </p:pic>
      <p:sp>
        <p:nvSpPr>
          <p:cNvPr id="4" name="Rectangle 19"/>
          <p:cNvSpPr>
            <a:spLocks noChangeArrowheads="1"/>
          </p:cNvSpPr>
          <p:nvPr/>
        </p:nvSpPr>
        <p:spPr bwMode="auto">
          <a:xfrm>
            <a:off x="250825" y="1124744"/>
            <a:ext cx="3854202" cy="1815882"/>
          </a:xfrm>
          <a:prstGeom prst="rect">
            <a:avLst/>
          </a:prstGeom>
          <a:noFill/>
          <a:ln w="9525">
            <a:noFill/>
            <a:miter lim="800000"/>
            <a:headEnd/>
            <a:tailEnd/>
          </a:ln>
        </p:spPr>
        <p:txBody>
          <a:bodyPr wrap="square">
            <a:spAutoFit/>
          </a:bodyPr>
          <a:lstStyle/>
          <a:p>
            <a:pPr>
              <a:spcBef>
                <a:spcPct val="20000"/>
              </a:spcBef>
            </a:pPr>
            <a:r>
              <a:rPr lang="en-NZ" sz="2800" b="1" dirty="0">
                <a:solidFill>
                  <a:srgbClr val="00456A"/>
                </a:solidFill>
              </a:rPr>
              <a:t>The human body has a limited ability to withstand crash forces</a:t>
            </a:r>
          </a:p>
        </p:txBody>
      </p:sp>
      <p:sp>
        <p:nvSpPr>
          <p:cNvPr id="5" name="Rectangle 19"/>
          <p:cNvSpPr>
            <a:spLocks noChangeArrowheads="1"/>
          </p:cNvSpPr>
          <p:nvPr/>
        </p:nvSpPr>
        <p:spPr bwMode="auto">
          <a:xfrm>
            <a:off x="250825" y="2996952"/>
            <a:ext cx="4393183" cy="1815882"/>
          </a:xfrm>
          <a:prstGeom prst="rect">
            <a:avLst/>
          </a:prstGeom>
          <a:noFill/>
          <a:ln w="9525">
            <a:noFill/>
            <a:miter lim="800000"/>
            <a:headEnd/>
            <a:tailEnd/>
          </a:ln>
        </p:spPr>
        <p:txBody>
          <a:bodyPr wrap="square">
            <a:spAutoFit/>
          </a:bodyPr>
          <a:lstStyle/>
          <a:p>
            <a:pPr>
              <a:spcBef>
                <a:spcPct val="20000"/>
              </a:spcBef>
            </a:pPr>
            <a:r>
              <a:rPr lang="en-NZ" sz="2800" dirty="0">
                <a:solidFill>
                  <a:srgbClr val="00456A"/>
                </a:solidFill>
              </a:rPr>
              <a:t>What happens depends on speed at the time of crash and what protection is provided </a:t>
            </a: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3119576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7120" y="207963"/>
            <a:ext cx="5054600" cy="1014412"/>
          </a:xfrm>
          <a:prstGeom prst="rect">
            <a:avLst/>
          </a:prstGeom>
        </p:spPr>
        <p:txBody>
          <a:bodyPr/>
          <a:lstStyle/>
          <a:p>
            <a:pPr algn="l"/>
            <a:r>
              <a:rPr lang="en-NZ" dirty="0" smtClean="0">
                <a:solidFill>
                  <a:schemeClr val="accent1">
                    <a:lumMod val="50000"/>
                  </a:schemeClr>
                </a:solidFill>
              </a:rPr>
              <a:t>Presentation outline</a:t>
            </a:r>
            <a:endParaRPr lang="en-NZ" dirty="0">
              <a:solidFill>
                <a:schemeClr val="accent1">
                  <a:lumMod val="50000"/>
                </a:schemeClr>
              </a:solidFill>
            </a:endParaRPr>
          </a:p>
        </p:txBody>
      </p:sp>
      <p:sp>
        <p:nvSpPr>
          <p:cNvPr id="3" name="Content Placeholder 2"/>
          <p:cNvSpPr>
            <a:spLocks noGrp="1"/>
          </p:cNvSpPr>
          <p:nvPr>
            <p:ph idx="4294967295"/>
          </p:nvPr>
        </p:nvSpPr>
        <p:spPr>
          <a:xfrm>
            <a:off x="1020445" y="1301750"/>
            <a:ext cx="6772275" cy="3619500"/>
          </a:xfrm>
          <a:prstGeom prst="rect">
            <a:avLst/>
          </a:prstGeom>
        </p:spPr>
        <p:txBody>
          <a:bodyPr/>
          <a:lstStyle/>
          <a:p>
            <a:r>
              <a:rPr lang="en-NZ" sz="2800" dirty="0" smtClean="0">
                <a:solidFill>
                  <a:schemeClr val="accent1">
                    <a:lumMod val="50000"/>
                  </a:schemeClr>
                </a:solidFill>
              </a:rPr>
              <a:t>International Road Safety scene</a:t>
            </a:r>
            <a:endParaRPr lang="en-NZ" sz="2800" dirty="0">
              <a:solidFill>
                <a:schemeClr val="accent1">
                  <a:lumMod val="50000"/>
                </a:schemeClr>
              </a:solidFill>
            </a:endParaRPr>
          </a:p>
          <a:p>
            <a:r>
              <a:rPr lang="en-NZ" sz="2800" dirty="0" smtClean="0">
                <a:solidFill>
                  <a:schemeClr val="accent1">
                    <a:lumMod val="50000"/>
                  </a:schemeClr>
                </a:solidFill>
              </a:rPr>
              <a:t>New Zealand context</a:t>
            </a:r>
          </a:p>
          <a:p>
            <a:r>
              <a:rPr lang="en-NZ" sz="2800" i="1" dirty="0" smtClean="0">
                <a:solidFill>
                  <a:schemeClr val="accent1">
                    <a:lumMod val="50000"/>
                  </a:schemeClr>
                </a:solidFill>
              </a:rPr>
              <a:t>Safer Journeys </a:t>
            </a:r>
            <a:r>
              <a:rPr lang="en-NZ" sz="2800" dirty="0" smtClean="0">
                <a:solidFill>
                  <a:schemeClr val="accent1">
                    <a:lumMod val="50000"/>
                  </a:schemeClr>
                </a:solidFill>
              </a:rPr>
              <a:t>strategy</a:t>
            </a:r>
          </a:p>
          <a:p>
            <a:r>
              <a:rPr lang="en-NZ" sz="2800" dirty="0" smtClean="0">
                <a:solidFill>
                  <a:schemeClr val="accent1">
                    <a:lumMod val="50000"/>
                  </a:schemeClr>
                </a:solidFill>
              </a:rPr>
              <a:t>The Safe System approach</a:t>
            </a:r>
          </a:p>
          <a:p>
            <a:r>
              <a:rPr lang="en-NZ" sz="2800" dirty="0" smtClean="0">
                <a:solidFill>
                  <a:schemeClr val="accent1">
                    <a:lumMod val="50000"/>
                  </a:schemeClr>
                </a:solidFill>
              </a:rPr>
              <a:t>Watch – ‘The difference between life and death’ video</a:t>
            </a:r>
          </a:p>
          <a:p>
            <a:r>
              <a:rPr lang="en-NZ" sz="2800" dirty="0" smtClean="0">
                <a:solidFill>
                  <a:schemeClr val="accent1">
                    <a:lumMod val="50000"/>
                  </a:schemeClr>
                </a:solidFill>
              </a:rPr>
              <a:t>What this means for traffic management</a:t>
            </a:r>
          </a:p>
          <a:p>
            <a:pPr marL="0" indent="0">
              <a:buNone/>
            </a:pPr>
            <a:endParaRPr lang="en-NZ" sz="2800" dirty="0">
              <a:solidFill>
                <a:schemeClr val="accent1">
                  <a:lumMod val="50000"/>
                </a:schemeClr>
              </a:solidFill>
            </a:endParaRPr>
          </a:p>
        </p:txBody>
      </p:sp>
      <p:sp>
        <p:nvSpPr>
          <p:cNvPr id="4" name="TextBox 3"/>
          <p:cNvSpPr txBox="1"/>
          <p:nvPr/>
        </p:nvSpPr>
        <p:spPr>
          <a:xfrm>
            <a:off x="978195" y="6368901"/>
            <a:ext cx="1722476" cy="369332"/>
          </a:xfrm>
          <a:prstGeom prst="rect">
            <a:avLst/>
          </a:prstGeom>
          <a:solidFill>
            <a:schemeClr val="bg1"/>
          </a:solidFill>
        </p:spPr>
        <p:txBody>
          <a:bodyPr wrap="square" rtlCol="0">
            <a:spAutoFit/>
          </a:bodyPr>
          <a:lstStyle/>
          <a:p>
            <a:endParaRPr lang="en-NZ"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809" y="6123032"/>
            <a:ext cx="1525143" cy="491738"/>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9251170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151895" y="237634"/>
            <a:ext cx="7496806"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Human </a:t>
            </a:r>
            <a:r>
              <a:rPr lang="en-NZ" sz="3200" b="1" dirty="0" smtClean="0">
                <a:solidFill>
                  <a:srgbClr val="00456A"/>
                </a:solidFill>
                <a:latin typeface="Lucida Sans" panose="020B0602030504020204" pitchFamily="34" charset="0"/>
              </a:rPr>
              <a:t>survivability</a:t>
            </a:r>
            <a:endParaRPr lang="en-GB" sz="3200" b="1" dirty="0">
              <a:solidFill>
                <a:srgbClr val="00456A"/>
              </a:solidFill>
              <a:latin typeface="Lucida Sans" panose="020B0602030504020204" pitchFamily="34" charset="0"/>
            </a:endParaRPr>
          </a:p>
        </p:txBody>
      </p:sp>
      <p:pic>
        <p:nvPicPr>
          <p:cNvPr id="4" name="Picture 3" descr="image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545" y="881365"/>
            <a:ext cx="8723313" cy="4897213"/>
          </a:xfrm>
          <a:prstGeom prst="rect">
            <a:avLst/>
          </a:prstGeom>
          <a:noFill/>
          <a:ln w="9525">
            <a:noFill/>
            <a:miter lim="800000"/>
            <a:headEnd/>
            <a:tailEnd/>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851649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p:nvPr/>
        </p:nvPicPr>
        <p:blipFill>
          <a:blip r:embed="rId2">
            <a:extLst>
              <a:ext uri="{28A0092B-C50C-407E-A947-70E740481C1C}">
                <a14:useLocalDpi xmlns:a14="http://schemas.microsoft.com/office/drawing/2010/main" val="0"/>
              </a:ext>
            </a:extLst>
          </a:blip>
          <a:srcRect/>
          <a:stretch>
            <a:fillRect/>
          </a:stretch>
        </p:blipFill>
        <p:spPr bwMode="auto">
          <a:xfrm>
            <a:off x="4779" y="0"/>
            <a:ext cx="1020445" cy="1010285"/>
          </a:xfrm>
          <a:prstGeom prst="rect">
            <a:avLst/>
          </a:prstGeom>
          <a:noFill/>
          <a:ln>
            <a:noFill/>
          </a:ln>
        </p:spPr>
      </p:pic>
      <p:sp>
        <p:nvSpPr>
          <p:cNvPr id="15363" name="Subtitle 7"/>
          <p:cNvSpPr txBox="1">
            <a:spLocks/>
          </p:cNvSpPr>
          <p:nvPr/>
        </p:nvSpPr>
        <p:spPr bwMode="auto">
          <a:xfrm>
            <a:off x="1071528" y="213664"/>
            <a:ext cx="7853398"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Principle 3: Shared responsibility</a:t>
            </a:r>
            <a:endParaRPr lang="en-GB" sz="3200" b="1" dirty="0">
              <a:solidFill>
                <a:srgbClr val="00456A"/>
              </a:solidFill>
              <a:latin typeface="Lucida Sans" panose="020B0602030504020204" pitchFamily="34" charset="0"/>
            </a:endParaRPr>
          </a:p>
        </p:txBody>
      </p:sp>
      <p:sp>
        <p:nvSpPr>
          <p:cNvPr id="4" name="Text Box 6"/>
          <p:cNvSpPr txBox="1">
            <a:spLocks noChangeArrowheads="1"/>
          </p:cNvSpPr>
          <p:nvPr/>
        </p:nvSpPr>
        <p:spPr bwMode="auto">
          <a:xfrm>
            <a:off x="624226" y="778063"/>
            <a:ext cx="8462963" cy="1200329"/>
          </a:xfrm>
          <a:prstGeom prst="rect">
            <a:avLst/>
          </a:prstGeom>
          <a:noFill/>
          <a:ln w="9525">
            <a:noFill/>
            <a:miter lim="800000"/>
            <a:headEnd/>
            <a:tailEnd/>
          </a:ln>
        </p:spPr>
        <p:txBody>
          <a:bodyPr lIns="0">
            <a:spAutoFit/>
          </a:bodyPr>
          <a:lstStyle/>
          <a:p>
            <a:pPr marL="88900" lvl="1">
              <a:spcBef>
                <a:spcPct val="20000"/>
              </a:spcBef>
            </a:pPr>
            <a:r>
              <a:rPr lang="en-NZ" sz="2400" b="1" dirty="0">
                <a:solidFill>
                  <a:srgbClr val="00456A"/>
                </a:solidFill>
              </a:rPr>
              <a:t>System designers and system users must all share responsibility for managing crash </a:t>
            </a:r>
            <a:r>
              <a:rPr lang="en-NZ" sz="2400" b="1" dirty="0" smtClean="0">
                <a:solidFill>
                  <a:srgbClr val="00456A"/>
                </a:solidFill>
              </a:rPr>
              <a:t>forces to survivable levels</a:t>
            </a:r>
            <a:endParaRPr lang="en-NZ" sz="2400" b="1" dirty="0">
              <a:solidFill>
                <a:srgbClr val="00456A"/>
              </a:solidFill>
            </a:endParaRPr>
          </a:p>
        </p:txBody>
      </p:sp>
      <p:sp>
        <p:nvSpPr>
          <p:cNvPr id="5" name="Oval 4"/>
          <p:cNvSpPr/>
          <p:nvPr/>
        </p:nvSpPr>
        <p:spPr>
          <a:xfrm>
            <a:off x="719832" y="1607040"/>
            <a:ext cx="7920880" cy="42603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
        <p:nvSpPr>
          <p:cNvPr id="6" name="TextBox 44"/>
          <p:cNvSpPr txBox="1">
            <a:spLocks noChangeArrowheads="1"/>
          </p:cNvSpPr>
          <p:nvPr/>
        </p:nvSpPr>
        <p:spPr bwMode="auto">
          <a:xfrm>
            <a:off x="2955051" y="1765058"/>
            <a:ext cx="3527871" cy="461665"/>
          </a:xfrm>
          <a:prstGeom prst="rect">
            <a:avLst/>
          </a:prstGeom>
          <a:noFill/>
          <a:ln w="9525">
            <a:noFill/>
            <a:miter lim="800000"/>
            <a:headEnd/>
            <a:tailEnd/>
          </a:ln>
        </p:spPr>
        <p:txBody>
          <a:bodyPr wrap="square">
            <a:spAutoFit/>
          </a:bodyPr>
          <a:lstStyle/>
          <a:p>
            <a:pPr algn="ctr"/>
            <a:r>
              <a:rPr lang="en-NZ" sz="2400" dirty="0"/>
              <a:t>Shared Responsibility</a:t>
            </a:r>
          </a:p>
        </p:txBody>
      </p:sp>
      <p:grpSp>
        <p:nvGrpSpPr>
          <p:cNvPr id="7" name="Group 18"/>
          <p:cNvGrpSpPr>
            <a:grpSpLocks/>
          </p:cNvGrpSpPr>
          <p:nvPr/>
        </p:nvGrpSpPr>
        <p:grpSpPr bwMode="auto">
          <a:xfrm>
            <a:off x="835067" y="2240818"/>
            <a:ext cx="7214997" cy="3424446"/>
            <a:chOff x="-2459813" y="1316057"/>
            <a:chExt cx="13631126" cy="4661881"/>
          </a:xfrm>
        </p:grpSpPr>
        <p:sp>
          <p:nvSpPr>
            <p:cNvPr id="8" name="Oval 7"/>
            <p:cNvSpPr/>
            <p:nvPr/>
          </p:nvSpPr>
          <p:spPr>
            <a:xfrm>
              <a:off x="1654861" y="2421687"/>
              <a:ext cx="3314146" cy="2016353"/>
            </a:xfrm>
            <a:prstGeom prst="ellipse">
              <a:avLst/>
            </a:prstGeom>
            <a:solidFill>
              <a:srgbClr val="00456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1000" dirty="0"/>
                <a:t>System designers</a:t>
              </a:r>
            </a:p>
          </p:txBody>
        </p:sp>
        <p:sp>
          <p:nvSpPr>
            <p:cNvPr id="9" name="Oval 8"/>
            <p:cNvSpPr/>
            <p:nvPr/>
          </p:nvSpPr>
          <p:spPr>
            <a:xfrm>
              <a:off x="4357165" y="2421687"/>
              <a:ext cx="3311146" cy="2016353"/>
            </a:xfrm>
            <a:prstGeom prst="ellipse">
              <a:avLst/>
            </a:prstGeom>
            <a:solidFill>
              <a:srgbClr val="00456A"/>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1000" dirty="0"/>
                <a:t>System</a:t>
              </a:r>
              <a:br>
                <a:rPr lang="en-NZ" sz="1000" dirty="0"/>
              </a:br>
              <a:r>
                <a:rPr lang="en-NZ" sz="1000" dirty="0"/>
                <a:t>users</a:t>
              </a:r>
            </a:p>
          </p:txBody>
        </p:sp>
        <p:sp>
          <p:nvSpPr>
            <p:cNvPr id="10" name="TextBox 4"/>
            <p:cNvSpPr txBox="1">
              <a:spLocks noChangeArrowheads="1"/>
            </p:cNvSpPr>
            <p:nvPr/>
          </p:nvSpPr>
          <p:spPr bwMode="auto">
            <a:xfrm>
              <a:off x="-1099383" y="1610142"/>
              <a:ext cx="2645985"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Planners</a:t>
              </a:r>
            </a:p>
          </p:txBody>
        </p:sp>
        <p:sp>
          <p:nvSpPr>
            <p:cNvPr id="11" name="TextBox 5"/>
            <p:cNvSpPr txBox="1">
              <a:spLocks noChangeArrowheads="1"/>
            </p:cNvSpPr>
            <p:nvPr/>
          </p:nvSpPr>
          <p:spPr bwMode="auto">
            <a:xfrm>
              <a:off x="-1915641" y="2884510"/>
              <a:ext cx="2782056"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Engineers</a:t>
              </a:r>
            </a:p>
          </p:txBody>
        </p:sp>
        <p:sp>
          <p:nvSpPr>
            <p:cNvPr id="12" name="TextBox 6"/>
            <p:cNvSpPr txBox="1">
              <a:spLocks noChangeArrowheads="1"/>
            </p:cNvSpPr>
            <p:nvPr/>
          </p:nvSpPr>
          <p:spPr bwMode="auto">
            <a:xfrm>
              <a:off x="-2459813" y="2296340"/>
              <a:ext cx="4162725"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Policy makers</a:t>
              </a:r>
            </a:p>
          </p:txBody>
        </p:sp>
        <p:sp>
          <p:nvSpPr>
            <p:cNvPr id="13" name="TextBox 7"/>
            <p:cNvSpPr txBox="1">
              <a:spLocks noChangeArrowheads="1"/>
            </p:cNvSpPr>
            <p:nvPr/>
          </p:nvSpPr>
          <p:spPr bwMode="auto">
            <a:xfrm>
              <a:off x="-2459813" y="3570709"/>
              <a:ext cx="3346466" cy="544691"/>
            </a:xfrm>
            <a:prstGeom prst="rect">
              <a:avLst/>
            </a:prstGeom>
            <a:noFill/>
            <a:ln w="9525">
              <a:noFill/>
              <a:miter lim="800000"/>
              <a:headEnd/>
              <a:tailEnd/>
            </a:ln>
          </p:spPr>
          <p:txBody>
            <a:bodyPr wrap="square">
              <a:spAutoFit/>
            </a:bodyPr>
            <a:lstStyle>
              <a:defPPr>
                <a:defRPr lang="en-AU"/>
              </a:defPPr>
              <a:lvl1pPr algn="ctr">
                <a:defRPr sz="2000"/>
              </a:lvl1pPr>
            </a:lstStyle>
            <a:p>
              <a:pPr algn="r"/>
              <a:r>
                <a:rPr lang="en-NZ" dirty="0"/>
                <a:t>Educators</a:t>
              </a:r>
            </a:p>
          </p:txBody>
        </p:sp>
        <p:sp>
          <p:nvSpPr>
            <p:cNvPr id="14" name="TextBox 8"/>
            <p:cNvSpPr txBox="1">
              <a:spLocks noChangeArrowheads="1"/>
            </p:cNvSpPr>
            <p:nvPr/>
          </p:nvSpPr>
          <p:spPr bwMode="auto">
            <a:xfrm>
              <a:off x="125005" y="5139162"/>
              <a:ext cx="3371849" cy="544691"/>
            </a:xfrm>
            <a:prstGeom prst="rect">
              <a:avLst/>
            </a:prstGeom>
            <a:noFill/>
            <a:ln w="9525">
              <a:noFill/>
              <a:miter lim="800000"/>
              <a:headEnd/>
              <a:tailEnd/>
            </a:ln>
          </p:spPr>
          <p:txBody>
            <a:bodyPr wrap="square">
              <a:spAutoFit/>
            </a:bodyPr>
            <a:lstStyle>
              <a:defPPr>
                <a:defRPr lang="en-AU"/>
              </a:defPPr>
              <a:lvl1pPr algn="ctr">
                <a:defRPr sz="2000"/>
              </a:lvl1pPr>
            </a:lstStyle>
            <a:p>
              <a:pPr algn="r"/>
              <a:r>
                <a:rPr lang="en-NZ" dirty="0"/>
                <a:t>Enforcers</a:t>
              </a:r>
            </a:p>
          </p:txBody>
        </p:sp>
        <p:sp>
          <p:nvSpPr>
            <p:cNvPr id="15" name="TextBox 9"/>
            <p:cNvSpPr txBox="1">
              <a:spLocks noChangeArrowheads="1"/>
            </p:cNvSpPr>
            <p:nvPr/>
          </p:nvSpPr>
          <p:spPr bwMode="auto">
            <a:xfrm>
              <a:off x="-1371469" y="4060850"/>
              <a:ext cx="2856904" cy="963683"/>
            </a:xfrm>
            <a:prstGeom prst="rect">
              <a:avLst/>
            </a:prstGeom>
            <a:noFill/>
            <a:ln w="9525">
              <a:noFill/>
              <a:miter lim="800000"/>
              <a:headEnd/>
              <a:tailEnd/>
            </a:ln>
          </p:spPr>
          <p:txBody>
            <a:bodyPr wrap="square">
              <a:spAutoFit/>
            </a:bodyPr>
            <a:lstStyle>
              <a:defPPr>
                <a:defRPr lang="en-AU"/>
              </a:defPPr>
              <a:lvl1pPr algn="ctr">
                <a:defRPr sz="2000"/>
              </a:lvl1pPr>
            </a:lstStyle>
            <a:p>
              <a:pPr algn="r"/>
              <a:r>
                <a:rPr lang="en-NZ" dirty="0"/>
                <a:t>Utility providers</a:t>
              </a:r>
            </a:p>
          </p:txBody>
        </p:sp>
        <p:sp>
          <p:nvSpPr>
            <p:cNvPr id="16" name="TextBox 10"/>
            <p:cNvSpPr txBox="1">
              <a:spLocks noChangeArrowheads="1"/>
            </p:cNvSpPr>
            <p:nvPr/>
          </p:nvSpPr>
          <p:spPr bwMode="auto">
            <a:xfrm>
              <a:off x="6246941" y="1414085"/>
              <a:ext cx="2211393" cy="544691"/>
            </a:xfrm>
            <a:prstGeom prst="rect">
              <a:avLst/>
            </a:prstGeom>
            <a:noFill/>
            <a:ln w="9525">
              <a:noFill/>
              <a:miter lim="800000"/>
              <a:headEnd/>
              <a:tailEnd/>
            </a:ln>
          </p:spPr>
          <p:txBody>
            <a:bodyPr wrap="square">
              <a:spAutoFit/>
            </a:bodyPr>
            <a:lstStyle>
              <a:defPPr>
                <a:defRPr lang="en-AU"/>
              </a:defPPr>
              <a:lvl1pPr algn="ctr">
                <a:defRPr sz="1800"/>
              </a:lvl1pPr>
            </a:lstStyle>
            <a:p>
              <a:r>
                <a:rPr lang="en-NZ" sz="2000" dirty="0"/>
                <a:t>Drivers</a:t>
              </a:r>
            </a:p>
          </p:txBody>
        </p:sp>
        <p:sp>
          <p:nvSpPr>
            <p:cNvPr id="17" name="TextBox 11"/>
            <p:cNvSpPr txBox="1">
              <a:spLocks noChangeArrowheads="1"/>
            </p:cNvSpPr>
            <p:nvPr/>
          </p:nvSpPr>
          <p:spPr bwMode="auto">
            <a:xfrm>
              <a:off x="7092279" y="1957970"/>
              <a:ext cx="3371996"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Passengers</a:t>
              </a:r>
            </a:p>
          </p:txBody>
        </p:sp>
        <p:sp>
          <p:nvSpPr>
            <p:cNvPr id="18" name="TextBox 12"/>
            <p:cNvSpPr txBox="1">
              <a:spLocks noChangeArrowheads="1"/>
            </p:cNvSpPr>
            <p:nvPr/>
          </p:nvSpPr>
          <p:spPr bwMode="auto">
            <a:xfrm>
              <a:off x="8831759" y="2884510"/>
              <a:ext cx="2203547"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Cyclists</a:t>
              </a:r>
            </a:p>
          </p:txBody>
        </p:sp>
        <p:sp>
          <p:nvSpPr>
            <p:cNvPr id="19" name="TextBox 13"/>
            <p:cNvSpPr txBox="1">
              <a:spLocks noChangeArrowheads="1"/>
            </p:cNvSpPr>
            <p:nvPr/>
          </p:nvSpPr>
          <p:spPr bwMode="auto">
            <a:xfrm>
              <a:off x="7743415" y="3962822"/>
              <a:ext cx="3427898"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Motorcyclists</a:t>
              </a:r>
            </a:p>
          </p:txBody>
        </p:sp>
        <p:sp>
          <p:nvSpPr>
            <p:cNvPr id="20" name="TextBox 14"/>
            <p:cNvSpPr txBox="1">
              <a:spLocks noChangeArrowheads="1"/>
            </p:cNvSpPr>
            <p:nvPr/>
          </p:nvSpPr>
          <p:spPr bwMode="auto">
            <a:xfrm>
              <a:off x="6655071" y="4649021"/>
              <a:ext cx="3459948"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Pedestrians</a:t>
              </a:r>
            </a:p>
          </p:txBody>
        </p:sp>
        <p:cxnSp>
          <p:nvCxnSpPr>
            <p:cNvPr id="21" name="Straight Arrow Connector 20"/>
            <p:cNvCxnSpPr/>
            <p:nvPr/>
          </p:nvCxnSpPr>
          <p:spPr>
            <a:xfrm>
              <a:off x="1213349" y="2002255"/>
              <a:ext cx="1605213" cy="533973"/>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349392" y="2590425"/>
              <a:ext cx="827335" cy="125178"/>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1" idx="3"/>
            </p:cNvCxnSpPr>
            <p:nvPr/>
          </p:nvCxnSpPr>
          <p:spPr>
            <a:xfrm>
              <a:off x="866416" y="3156856"/>
              <a:ext cx="891106" cy="21739"/>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3" idx="3"/>
            </p:cNvCxnSpPr>
            <p:nvPr/>
          </p:nvCxnSpPr>
          <p:spPr>
            <a:xfrm flipV="1">
              <a:off x="886653" y="3649221"/>
              <a:ext cx="810197" cy="193834"/>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0"/>
            </p:cNvCxnSpPr>
            <p:nvPr/>
          </p:nvCxnSpPr>
          <p:spPr>
            <a:xfrm flipV="1">
              <a:off x="1810929" y="4354937"/>
              <a:ext cx="1034936" cy="784225"/>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8" idx="3"/>
            </p:cNvCxnSpPr>
            <p:nvPr/>
          </p:nvCxnSpPr>
          <p:spPr>
            <a:xfrm flipV="1">
              <a:off x="1349392" y="4142752"/>
              <a:ext cx="790815" cy="506268"/>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9" idx="0"/>
            </p:cNvCxnSpPr>
            <p:nvPr/>
          </p:nvCxnSpPr>
          <p:spPr>
            <a:xfrm flipH="1">
              <a:off x="6012738" y="1904227"/>
              <a:ext cx="1458589" cy="517460"/>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6927157" y="4256907"/>
              <a:ext cx="1454309" cy="541805"/>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7" idx="2"/>
              <a:endCxn id="9" idx="7"/>
            </p:cNvCxnSpPr>
            <p:nvPr/>
          </p:nvCxnSpPr>
          <p:spPr>
            <a:xfrm flipH="1">
              <a:off x="7183406" y="2502662"/>
              <a:ext cx="1594871" cy="214314"/>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8" idx="1"/>
            </p:cNvCxnSpPr>
            <p:nvPr/>
          </p:nvCxnSpPr>
          <p:spPr>
            <a:xfrm flipH="1">
              <a:off x="7607372" y="3156856"/>
              <a:ext cx="1224387" cy="119768"/>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7471329" y="3766765"/>
              <a:ext cx="1425006" cy="235758"/>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3" idx="0"/>
            </p:cNvCxnSpPr>
            <p:nvPr/>
          </p:nvCxnSpPr>
          <p:spPr>
            <a:xfrm flipH="1" flipV="1">
              <a:off x="3798167" y="4354935"/>
              <a:ext cx="462100" cy="1078312"/>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sp>
          <p:nvSpPr>
            <p:cNvPr id="33" name="TextBox 35"/>
            <p:cNvSpPr txBox="1">
              <a:spLocks noChangeArrowheads="1"/>
            </p:cNvSpPr>
            <p:nvPr/>
          </p:nvSpPr>
          <p:spPr bwMode="auto">
            <a:xfrm>
              <a:off x="3253995" y="5433247"/>
              <a:ext cx="2012543"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Media</a:t>
              </a:r>
            </a:p>
          </p:txBody>
        </p:sp>
        <p:cxnSp>
          <p:nvCxnSpPr>
            <p:cNvPr id="34" name="Straight Arrow Connector 33"/>
            <p:cNvCxnSpPr>
              <a:stCxn id="35" idx="2"/>
            </p:cNvCxnSpPr>
            <p:nvPr/>
          </p:nvCxnSpPr>
          <p:spPr>
            <a:xfrm>
              <a:off x="2845866" y="1860748"/>
              <a:ext cx="287616" cy="595517"/>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sp>
          <p:nvSpPr>
            <p:cNvPr id="35" name="TextBox 42"/>
            <p:cNvSpPr txBox="1">
              <a:spLocks noChangeArrowheads="1"/>
            </p:cNvSpPr>
            <p:nvPr/>
          </p:nvSpPr>
          <p:spPr bwMode="auto">
            <a:xfrm>
              <a:off x="1349392" y="1316057"/>
              <a:ext cx="2992945"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Politicians</a:t>
              </a:r>
            </a:p>
          </p:txBody>
        </p:sp>
        <p:sp>
          <p:nvSpPr>
            <p:cNvPr id="36" name="TextBox 44"/>
            <p:cNvSpPr txBox="1">
              <a:spLocks noChangeArrowheads="1"/>
            </p:cNvSpPr>
            <p:nvPr/>
          </p:nvSpPr>
          <p:spPr bwMode="auto">
            <a:xfrm>
              <a:off x="5278301" y="5228384"/>
              <a:ext cx="2737199" cy="544691"/>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a:t>Retailers</a:t>
              </a:r>
            </a:p>
          </p:txBody>
        </p:sp>
        <p:cxnSp>
          <p:nvCxnSpPr>
            <p:cNvPr id="37" name="Straight Arrow Connector 36"/>
            <p:cNvCxnSpPr>
              <a:stCxn id="36" idx="0"/>
              <a:endCxn id="9" idx="4"/>
            </p:cNvCxnSpPr>
            <p:nvPr/>
          </p:nvCxnSpPr>
          <p:spPr>
            <a:xfrm flipH="1" flipV="1">
              <a:off x="6012739" y="4438040"/>
              <a:ext cx="634162" cy="790345"/>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42"/>
          <p:cNvSpPr txBox="1">
            <a:spLocks noChangeArrowheads="1"/>
          </p:cNvSpPr>
          <p:nvPr/>
        </p:nvSpPr>
        <p:spPr bwMode="auto">
          <a:xfrm>
            <a:off x="4063621" y="2167911"/>
            <a:ext cx="1584175" cy="707886"/>
          </a:xfrm>
          <a:prstGeom prst="rect">
            <a:avLst/>
          </a:prstGeom>
          <a:noFill/>
          <a:ln w="9525">
            <a:noFill/>
            <a:miter lim="800000"/>
            <a:headEnd/>
            <a:tailEnd/>
          </a:ln>
        </p:spPr>
        <p:txBody>
          <a:bodyPr wrap="square">
            <a:spAutoFit/>
          </a:bodyPr>
          <a:lstStyle>
            <a:defPPr>
              <a:defRPr lang="en-AU"/>
            </a:defPPr>
            <a:lvl1pPr algn="ctr">
              <a:defRPr sz="2000"/>
            </a:lvl1pPr>
          </a:lstStyle>
          <a:p>
            <a:r>
              <a:rPr lang="en-NZ" dirty="0" smtClean="0"/>
              <a:t>Road Contractors</a:t>
            </a:r>
            <a:endParaRPr lang="en-NZ" dirty="0"/>
          </a:p>
        </p:txBody>
      </p:sp>
      <p:cxnSp>
        <p:nvCxnSpPr>
          <p:cNvPr id="39" name="Straight Arrow Connector 38"/>
          <p:cNvCxnSpPr/>
          <p:nvPr/>
        </p:nvCxnSpPr>
        <p:spPr bwMode="auto">
          <a:xfrm flipH="1">
            <a:off x="4303606" y="2844962"/>
            <a:ext cx="124248" cy="341653"/>
          </a:xfrm>
          <a:prstGeom prst="straightConnector1">
            <a:avLst/>
          </a:prstGeom>
          <a:ln w="38100">
            <a:solidFill>
              <a:srgbClr val="00456A"/>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591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86404" y="224390"/>
            <a:ext cx="7829000"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Principle 4 – All of system response</a:t>
            </a:r>
            <a:endParaRPr lang="en-GB" sz="3200" b="1" dirty="0">
              <a:solidFill>
                <a:srgbClr val="00456A"/>
              </a:solidFill>
              <a:latin typeface="Lucida Sans" panose="020B0602030504020204" pitchFamily="34" charset="0"/>
            </a:endParaRPr>
          </a:p>
          <a:p>
            <a:endParaRPr lang="en-NZ" sz="2400" b="1" dirty="0">
              <a:solidFill>
                <a:srgbClr val="00456A"/>
              </a:solidFill>
              <a:latin typeface="Lucida Sans" panose="020B0602030504020204" pitchFamily="34" charset="0"/>
            </a:endParaRPr>
          </a:p>
        </p:txBody>
      </p:sp>
      <p:sp>
        <p:nvSpPr>
          <p:cNvPr id="6" name="Text Box 6"/>
          <p:cNvSpPr txBox="1">
            <a:spLocks noChangeArrowheads="1"/>
          </p:cNvSpPr>
          <p:nvPr/>
        </p:nvSpPr>
        <p:spPr bwMode="auto">
          <a:xfrm>
            <a:off x="417155" y="1191833"/>
            <a:ext cx="4482149" cy="5666167"/>
          </a:xfrm>
          <a:prstGeom prst="rect">
            <a:avLst/>
          </a:prstGeom>
          <a:noFill/>
          <a:ln w="9525">
            <a:noFill/>
            <a:miter lim="800000"/>
            <a:headEnd/>
            <a:tailEnd/>
          </a:ln>
        </p:spPr>
        <p:txBody>
          <a:bodyPr wrap="square" lIns="0">
            <a:spAutoFit/>
          </a:bodyPr>
          <a:lstStyle/>
          <a:p>
            <a:pPr marL="1588">
              <a:spcBef>
                <a:spcPts val="600"/>
              </a:spcBef>
              <a:defRPr/>
            </a:pPr>
            <a:r>
              <a:rPr lang="en-NZ" sz="2800" b="1" dirty="0">
                <a:solidFill>
                  <a:srgbClr val="00456A"/>
                </a:solidFill>
                <a:latin typeface="Lucida Sans" charset="0"/>
              </a:rPr>
              <a:t>We must improve the performance of all parts of the </a:t>
            </a:r>
            <a:r>
              <a:rPr lang="en-NZ" sz="2800" b="1" dirty="0" smtClean="0">
                <a:solidFill>
                  <a:srgbClr val="00456A"/>
                </a:solidFill>
                <a:latin typeface="Lucida Sans" charset="0"/>
              </a:rPr>
              <a:t>system</a:t>
            </a:r>
          </a:p>
          <a:p>
            <a:pPr marL="458788" indent="-457200">
              <a:spcBef>
                <a:spcPts val="600"/>
              </a:spcBef>
              <a:buFont typeface="Wingdings" pitchFamily="2" charset="2"/>
              <a:buAutoNum type="arabicPeriod" startAt="4"/>
              <a:defRPr/>
            </a:pPr>
            <a:endParaRPr lang="en-NZ" sz="2800" dirty="0">
              <a:solidFill>
                <a:srgbClr val="00456A"/>
              </a:solidFill>
              <a:latin typeface="Lucida Sans" charset="0"/>
            </a:endParaRPr>
          </a:p>
          <a:p>
            <a:pPr marL="1588">
              <a:spcBef>
                <a:spcPts val="600"/>
              </a:spcBef>
              <a:defRPr/>
            </a:pPr>
            <a:r>
              <a:rPr lang="en-NZ" sz="2800" dirty="0" smtClean="0">
                <a:solidFill>
                  <a:srgbClr val="00456A"/>
                </a:solidFill>
                <a:latin typeface="Lucida Sans" charset="0"/>
              </a:rPr>
              <a:t>Good performance in one part of the system can help compensate for weaknesses in other parts of the system</a:t>
            </a:r>
            <a:endParaRPr lang="en-NZ" sz="2800" dirty="0">
              <a:solidFill>
                <a:srgbClr val="00456A"/>
              </a:solidFill>
              <a:latin typeface="Lucida Sans" charset="0"/>
            </a:endParaRPr>
          </a:p>
          <a:p>
            <a:pPr marL="914400" lvl="1" indent="-457200">
              <a:spcBef>
                <a:spcPts val="600"/>
              </a:spcBef>
              <a:defRPr/>
            </a:pPr>
            <a:endParaRPr lang="en-NZ" sz="2800" b="1" dirty="0">
              <a:solidFill>
                <a:srgbClr val="00456A"/>
              </a:solidFill>
              <a:latin typeface="Lucida Sans" charset="0"/>
            </a:endParaRPr>
          </a:p>
          <a:p>
            <a:pPr marL="458788" indent="-457200">
              <a:spcBef>
                <a:spcPct val="20000"/>
              </a:spcBef>
              <a:defRPr/>
            </a:pPr>
            <a:endParaRPr lang="en-NZ" sz="2800" b="1" dirty="0">
              <a:solidFill>
                <a:srgbClr val="00456A"/>
              </a:solidFill>
              <a:latin typeface="Lucida Sans" charset="0"/>
            </a:endParaRPr>
          </a:p>
          <a:p>
            <a:pPr marL="458788" indent="-457200">
              <a:spcBef>
                <a:spcPct val="20000"/>
              </a:spcBef>
              <a:defRPr/>
            </a:pPr>
            <a:endParaRPr lang="en-NZ" sz="2800" b="1" dirty="0">
              <a:solidFill>
                <a:srgbClr val="00456A"/>
              </a:solidFill>
              <a:latin typeface="Lucida Sans" charset="0"/>
            </a:endParaRPr>
          </a:p>
        </p:txBody>
      </p:sp>
      <p:sp>
        <p:nvSpPr>
          <p:cNvPr id="2" name="Rectangle 1"/>
          <p:cNvSpPr/>
          <p:nvPr/>
        </p:nvSpPr>
        <p:spPr>
          <a:xfrm>
            <a:off x="4454310" y="5589240"/>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6948264" y="5614839"/>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Picture 8" descr="diagram_FU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3437" y="1457350"/>
            <a:ext cx="4271967" cy="3852917"/>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6267"/>
            <a:ext cx="1020445" cy="1010285"/>
          </a:xfrm>
          <a:prstGeom prst="rect">
            <a:avLst/>
          </a:prstGeom>
          <a:noFill/>
          <a:ln>
            <a:noFill/>
          </a:ln>
        </p:spPr>
      </p:pic>
    </p:spTree>
    <p:extLst>
      <p:ext uri="{BB962C8B-B14F-4D97-AF65-F5344CB8AC3E}">
        <p14:creationId xmlns:p14="http://schemas.microsoft.com/office/powerpoint/2010/main" val="775939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
        <p:nvSpPr>
          <p:cNvPr id="82946" name="Rectangle 3"/>
          <p:cNvSpPr>
            <a:spLocks noGrp="1" noChangeArrowheads="1"/>
          </p:cNvSpPr>
          <p:nvPr>
            <p:ph type="title" idx="4294967295"/>
          </p:nvPr>
        </p:nvSpPr>
        <p:spPr>
          <a:xfrm>
            <a:off x="792163" y="260350"/>
            <a:ext cx="4608512" cy="693737"/>
          </a:xfrm>
          <a:prstGeom prst="rect">
            <a:avLst/>
          </a:prstGeom>
        </p:spPr>
        <p:txBody>
          <a:bodyPr/>
          <a:lstStyle/>
          <a:p>
            <a:r>
              <a:rPr lang="en-AU" sz="3200" b="1" dirty="0" smtClean="0">
                <a:solidFill>
                  <a:schemeClr val="accent1">
                    <a:lumMod val="50000"/>
                  </a:schemeClr>
                </a:solidFill>
                <a:latin typeface="Lucida Sans" panose="020B0602030504020204" pitchFamily="34" charset="0"/>
                <a:ea typeface="ＭＳ Ｐゴシック"/>
                <a:cs typeface="ＭＳ Ｐゴシック"/>
              </a:rPr>
              <a:t>Pole crash example</a:t>
            </a:r>
          </a:p>
        </p:txBody>
      </p:sp>
      <p:sp>
        <p:nvSpPr>
          <p:cNvPr id="82945" name="Rectangle 2"/>
          <p:cNvSpPr>
            <a:spLocks noGrp="1" noChangeArrowheads="1"/>
          </p:cNvSpPr>
          <p:nvPr>
            <p:ph type="body" idx="4294967295"/>
          </p:nvPr>
        </p:nvSpPr>
        <p:spPr>
          <a:xfrm>
            <a:off x="239713" y="1166018"/>
            <a:ext cx="8496300" cy="3662363"/>
          </a:xfrm>
          <a:prstGeom prst="rect">
            <a:avLst/>
          </a:prstGeom>
        </p:spPr>
        <p:txBody>
          <a:bodyPr/>
          <a:lstStyle/>
          <a:p>
            <a:pPr marL="182562" indent="0">
              <a:lnSpc>
                <a:spcPct val="90000"/>
              </a:lnSpc>
              <a:buNone/>
            </a:pPr>
            <a:r>
              <a:rPr lang="en-NZ" sz="2000" b="1" u="sng" dirty="0" smtClean="0">
                <a:solidFill>
                  <a:srgbClr val="00456A"/>
                </a:solidFill>
                <a:latin typeface="Lucida Sans" panose="020B0602030504020204" pitchFamily="34" charset="0"/>
                <a:ea typeface="ＭＳ Ｐゴシック"/>
                <a:cs typeface="ＭＳ Ｐゴシック"/>
              </a:rPr>
              <a:t>Historic Approach</a:t>
            </a:r>
          </a:p>
          <a:p>
            <a:pPr marL="355600" indent="-173038">
              <a:lnSpc>
                <a:spcPct val="90000"/>
              </a:lnSpc>
            </a:pPr>
            <a:r>
              <a:rPr lang="en-NZ" sz="2000" b="0" dirty="0" smtClean="0">
                <a:solidFill>
                  <a:srgbClr val="00456A"/>
                </a:solidFill>
                <a:latin typeface="Lucida Sans" panose="020B0602030504020204" pitchFamily="34" charset="0"/>
                <a:ea typeface="ＭＳ Ｐゴシック"/>
                <a:cs typeface="ＭＳ Ｐゴシック"/>
              </a:rPr>
              <a:t>That bloody idiot drove too</a:t>
            </a:r>
          </a:p>
          <a:p>
            <a:pPr marL="182562" indent="0">
              <a:lnSpc>
                <a:spcPct val="90000"/>
              </a:lnSpc>
              <a:buNone/>
            </a:pPr>
            <a:r>
              <a:rPr lang="en-NZ" sz="2000" dirty="0">
                <a:solidFill>
                  <a:srgbClr val="00456A"/>
                </a:solidFill>
                <a:latin typeface="Lucida Sans" panose="020B0602030504020204" pitchFamily="34" charset="0"/>
                <a:ea typeface="ＭＳ Ｐゴシック"/>
                <a:cs typeface="ＭＳ Ｐゴシック"/>
              </a:rPr>
              <a:t>	</a:t>
            </a:r>
            <a:r>
              <a:rPr lang="en-NZ" sz="2000" b="0" dirty="0" smtClean="0">
                <a:solidFill>
                  <a:srgbClr val="00456A"/>
                </a:solidFill>
                <a:latin typeface="Lucida Sans" panose="020B0602030504020204" pitchFamily="34" charset="0"/>
                <a:ea typeface="ＭＳ Ｐゴシック"/>
                <a:cs typeface="ＭＳ Ｐゴシック"/>
              </a:rPr>
              <a:t>fast and hit the pole</a:t>
            </a:r>
          </a:p>
          <a:p>
            <a:pPr marL="355600" indent="-173038">
              <a:lnSpc>
                <a:spcPct val="90000"/>
              </a:lnSpc>
            </a:pPr>
            <a:endParaRPr lang="en-NZ" sz="2000" dirty="0" smtClean="0">
              <a:solidFill>
                <a:srgbClr val="00456A"/>
              </a:solidFill>
              <a:latin typeface="Lucida Sans" panose="020B0602030504020204" pitchFamily="34" charset="0"/>
              <a:ea typeface="ＭＳ Ｐゴシック"/>
              <a:cs typeface="ＭＳ Ｐゴシック"/>
            </a:endParaRPr>
          </a:p>
          <a:p>
            <a:pPr marL="182562" indent="0">
              <a:lnSpc>
                <a:spcPct val="90000"/>
              </a:lnSpc>
              <a:buNone/>
            </a:pPr>
            <a:r>
              <a:rPr lang="en-NZ" sz="2000" b="1" u="sng" dirty="0" smtClean="0">
                <a:solidFill>
                  <a:srgbClr val="00456A"/>
                </a:solidFill>
                <a:latin typeface="Lucida Sans" panose="020B0602030504020204" pitchFamily="34" charset="0"/>
                <a:ea typeface="ＭＳ Ｐゴシック"/>
                <a:cs typeface="ＭＳ Ｐゴシック"/>
              </a:rPr>
              <a:t>Safe System Approach</a:t>
            </a:r>
          </a:p>
          <a:p>
            <a:pPr marL="355600" indent="-173038"/>
            <a:r>
              <a:rPr lang="en-NZ" sz="2000" b="0" dirty="0" smtClean="0">
                <a:solidFill>
                  <a:srgbClr val="00456A"/>
                </a:solidFill>
                <a:latin typeface="Lucida Sans" panose="020B0602030504020204" pitchFamily="34" charset="0"/>
                <a:ea typeface="ＭＳ Ｐゴシック"/>
                <a:cs typeface="ＭＳ Ｐゴシック"/>
              </a:rPr>
              <a:t>What bloody idiot put that pole there - </a:t>
            </a:r>
            <a:r>
              <a:rPr lang="en-NZ" sz="2000" b="1" dirty="0" smtClean="0">
                <a:solidFill>
                  <a:srgbClr val="00456A"/>
                </a:solidFill>
                <a:latin typeface="Lucida Sans" panose="020B0602030504020204" pitchFamily="34" charset="0"/>
                <a:ea typeface="ＭＳ Ｐゴシック"/>
                <a:cs typeface="ＭＳ Ｐゴシック"/>
              </a:rPr>
              <a:t>Safe Roads and Roadsides</a:t>
            </a:r>
          </a:p>
          <a:p>
            <a:pPr marL="355600" indent="-173038"/>
            <a:r>
              <a:rPr lang="en-NZ" sz="2000" b="0" dirty="0" smtClean="0">
                <a:solidFill>
                  <a:srgbClr val="00456A"/>
                </a:solidFill>
                <a:latin typeface="Lucida Sans" panose="020B0602030504020204" pitchFamily="34" charset="0"/>
                <a:ea typeface="ＭＳ Ｐゴシック"/>
                <a:cs typeface="ＭＳ Ｐゴシック"/>
              </a:rPr>
              <a:t>Was the skid resistance adequate?  -  </a:t>
            </a:r>
            <a:r>
              <a:rPr lang="en-NZ" sz="2000" b="1" dirty="0" smtClean="0">
                <a:solidFill>
                  <a:srgbClr val="00456A"/>
                </a:solidFill>
                <a:latin typeface="Lucida Sans" panose="020B0602030504020204" pitchFamily="34" charset="0"/>
                <a:ea typeface="ＭＳ Ｐゴシック"/>
                <a:cs typeface="ＭＳ Ｐゴシック"/>
              </a:rPr>
              <a:t>Safe Roads and Roadsides</a:t>
            </a:r>
          </a:p>
          <a:p>
            <a:pPr marL="355600" indent="-173038"/>
            <a:r>
              <a:rPr lang="en-NZ" sz="2000" b="0" dirty="0" smtClean="0">
                <a:solidFill>
                  <a:srgbClr val="00456A"/>
                </a:solidFill>
                <a:latin typeface="Lucida Sans" panose="020B0602030504020204" pitchFamily="34" charset="0"/>
                <a:ea typeface="ＭＳ Ｐゴシック"/>
                <a:cs typeface="ＭＳ Ｐゴシック"/>
              </a:rPr>
              <a:t>Did the vehicle have airbags &amp; ESC - </a:t>
            </a:r>
            <a:r>
              <a:rPr lang="en-NZ" sz="2000" b="1" dirty="0" smtClean="0">
                <a:solidFill>
                  <a:srgbClr val="00456A"/>
                </a:solidFill>
                <a:latin typeface="Lucida Sans" panose="020B0602030504020204" pitchFamily="34" charset="0"/>
                <a:ea typeface="ＭＳ Ｐゴシック"/>
                <a:cs typeface="ＭＳ Ｐゴシック"/>
              </a:rPr>
              <a:t>Safe Vehicles</a:t>
            </a:r>
          </a:p>
          <a:p>
            <a:pPr marL="355600" indent="-173038"/>
            <a:r>
              <a:rPr lang="en-NZ" sz="2000" b="0" dirty="0" smtClean="0">
                <a:solidFill>
                  <a:srgbClr val="00456A"/>
                </a:solidFill>
                <a:latin typeface="Lucida Sans" panose="020B0602030504020204" pitchFamily="34" charset="0"/>
                <a:ea typeface="ＭＳ Ｐゴシック"/>
                <a:cs typeface="ＭＳ Ｐゴシック"/>
              </a:rPr>
              <a:t>Was the speed appropriate for conditions - </a:t>
            </a:r>
            <a:r>
              <a:rPr lang="en-NZ" sz="2000" b="1" dirty="0" smtClean="0">
                <a:solidFill>
                  <a:srgbClr val="00456A"/>
                </a:solidFill>
                <a:latin typeface="Lucida Sans" panose="020B0602030504020204" pitchFamily="34" charset="0"/>
                <a:ea typeface="ＭＳ Ｐゴシック"/>
                <a:cs typeface="ＭＳ Ｐゴシック"/>
              </a:rPr>
              <a:t>Safe Speeds</a:t>
            </a:r>
          </a:p>
          <a:p>
            <a:pPr marL="355600" indent="-173038"/>
            <a:r>
              <a:rPr lang="en-NZ" sz="2000" b="0" dirty="0" smtClean="0">
                <a:solidFill>
                  <a:srgbClr val="00456A"/>
                </a:solidFill>
                <a:latin typeface="Lucida Sans" panose="020B0602030504020204" pitchFamily="34" charset="0"/>
                <a:ea typeface="ＭＳ Ｐゴシック"/>
                <a:cs typeface="ＭＳ Ｐゴシック"/>
              </a:rPr>
              <a:t>Was the driver aware of the risks, adequately informed and trained – </a:t>
            </a:r>
            <a:r>
              <a:rPr lang="en-NZ" sz="2000" b="1" dirty="0" smtClean="0">
                <a:solidFill>
                  <a:srgbClr val="00456A"/>
                </a:solidFill>
                <a:latin typeface="Lucida Sans" panose="020B0602030504020204" pitchFamily="34" charset="0"/>
                <a:ea typeface="ＭＳ Ｐゴシック"/>
                <a:cs typeface="ＭＳ Ｐゴシック"/>
              </a:rPr>
              <a:t>Safe Road Use</a:t>
            </a:r>
            <a:endParaRPr lang="en-AU" sz="2000" b="1" dirty="0" smtClean="0">
              <a:solidFill>
                <a:srgbClr val="00456A"/>
              </a:solidFill>
              <a:latin typeface="Lucida Sans" panose="020B0602030504020204" pitchFamily="34" charset="0"/>
              <a:ea typeface="ＭＳ Ｐゴシック"/>
              <a:cs typeface="ＭＳ Ｐゴシック"/>
            </a:endParaRPr>
          </a:p>
        </p:txBody>
      </p:sp>
      <p:sp>
        <p:nvSpPr>
          <p:cNvPr id="82947" name="Text Box 4"/>
          <p:cNvSpPr txBox="1">
            <a:spLocks noChangeArrowheads="1"/>
          </p:cNvSpPr>
          <p:nvPr/>
        </p:nvSpPr>
        <p:spPr bwMode="auto">
          <a:xfrm>
            <a:off x="6443663" y="2997200"/>
            <a:ext cx="1296987" cy="336550"/>
          </a:xfrm>
          <a:prstGeom prst="rect">
            <a:avLst/>
          </a:prstGeom>
          <a:noFill/>
          <a:ln w="9525">
            <a:noFill/>
            <a:miter lim="800000"/>
            <a:headEnd/>
            <a:tailEnd/>
          </a:ln>
        </p:spPr>
        <p:txBody>
          <a:bodyPr>
            <a:spAutoFit/>
          </a:bodyPr>
          <a:lstStyle/>
          <a:p>
            <a:endParaRPr lang="en-US" sz="1600">
              <a:solidFill>
                <a:schemeClr val="tx1"/>
              </a:solidFill>
            </a:endParaRPr>
          </a:p>
        </p:txBody>
      </p:sp>
      <p:pic>
        <p:nvPicPr>
          <p:cNvPr id="82948" name="Picture 3"/>
          <p:cNvPicPr>
            <a:picLocks noChangeAspect="1" noChangeArrowheads="1"/>
          </p:cNvPicPr>
          <p:nvPr/>
        </p:nvPicPr>
        <p:blipFill>
          <a:blip r:embed="rId3"/>
          <a:srcRect/>
          <a:stretch>
            <a:fillRect/>
          </a:stretch>
        </p:blipFill>
        <p:spPr bwMode="auto">
          <a:xfrm>
            <a:off x="5200649" y="260351"/>
            <a:ext cx="3667125" cy="2418644"/>
          </a:xfrm>
          <a:prstGeom prst="rect">
            <a:avLst/>
          </a:prstGeom>
          <a:noFill/>
          <a:ln w="9525">
            <a:noFill/>
            <a:miter lim="800000"/>
            <a:headEnd/>
            <a:tailEnd/>
          </a:ln>
        </p:spPr>
      </p:pic>
    </p:spTree>
    <p:extLst>
      <p:ext uri="{BB962C8B-B14F-4D97-AF65-F5344CB8AC3E}">
        <p14:creationId xmlns:p14="http://schemas.microsoft.com/office/powerpoint/2010/main" val="1774841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942975" y="237636"/>
            <a:ext cx="5285904" cy="2079620"/>
          </a:xfrm>
          <a:prstGeom prst="rect">
            <a:avLst/>
          </a:prstGeom>
          <a:noFill/>
          <a:ln w="9525">
            <a:noFill/>
            <a:miter lim="800000"/>
            <a:headEnd/>
            <a:tailEnd/>
          </a:ln>
        </p:spPr>
        <p:txBody>
          <a:bodyPr/>
          <a:lstStyle/>
          <a:p>
            <a:r>
              <a:rPr lang="en-GB" sz="3200" b="1" dirty="0" smtClean="0">
                <a:solidFill>
                  <a:srgbClr val="00456A"/>
                </a:solidFill>
                <a:latin typeface="Lucida Sans" panose="020B0602030504020204" pitchFamily="34" charset="0"/>
              </a:rPr>
              <a:t>A safe road system </a:t>
            </a:r>
            <a:r>
              <a:rPr lang="en-GB" sz="3200" b="1" i="1" dirty="0" smtClean="0">
                <a:solidFill>
                  <a:srgbClr val="00456A"/>
                </a:solidFill>
                <a:latin typeface="Lucida Sans" panose="020B0602030504020204" pitchFamily="34" charset="0"/>
              </a:rPr>
              <a:t>is</a:t>
            </a:r>
            <a:r>
              <a:rPr lang="en-GB" sz="3200" b="1" dirty="0" smtClean="0">
                <a:solidFill>
                  <a:srgbClr val="00456A"/>
                </a:solidFill>
                <a:latin typeface="Lucida Sans" panose="020B0602030504020204" pitchFamily="34" charset="0"/>
              </a:rPr>
              <a:t> the difference between life and death</a:t>
            </a:r>
            <a:endParaRPr lang="en-NZ" sz="3200" b="1" dirty="0">
              <a:solidFill>
                <a:srgbClr val="00456A"/>
              </a:solidFill>
              <a:latin typeface="Lucida Sans" panose="020B0602030504020204" pitchFamily="34" charset="0"/>
            </a:endParaRPr>
          </a:p>
        </p:txBody>
      </p:sp>
      <p:sp>
        <p:nvSpPr>
          <p:cNvPr id="4" name="Rectangle 3"/>
          <p:cNvSpPr txBox="1">
            <a:spLocks noChangeArrowheads="1"/>
          </p:cNvSpPr>
          <p:nvPr/>
        </p:nvSpPr>
        <p:spPr>
          <a:xfrm>
            <a:off x="569912" y="1277446"/>
            <a:ext cx="7931150" cy="3095625"/>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buFontTx/>
              <a:buChar char="•"/>
            </a:pPr>
            <a:endParaRPr lang="en-GB" sz="2400" kern="0" dirty="0" smtClean="0">
              <a:solidFill>
                <a:srgbClr val="00456A"/>
              </a:solidFill>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76250"/>
            <a:ext cx="2520280" cy="5340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20280"/>
            <a:ext cx="5724928" cy="2542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0825" y="5076472"/>
            <a:ext cx="5761335" cy="584776"/>
          </a:xfrm>
          <a:prstGeom prst="rect">
            <a:avLst/>
          </a:prstGeom>
        </p:spPr>
        <p:txBody>
          <a:bodyPr wrap="square">
            <a:spAutoFit/>
          </a:bodyPr>
          <a:lstStyle/>
          <a:p>
            <a:pPr marL="0" indent="0" algn="ctr">
              <a:buNone/>
            </a:pPr>
            <a:r>
              <a:rPr lang="en-US" sz="3200" dirty="0" smtClean="0"/>
              <a:t>www.saferjourneys.govt.nz</a:t>
            </a:r>
            <a:endParaRPr lang="en-NZ" sz="3200" dirty="0">
              <a:solidFill>
                <a:schemeClr val="accent1">
                  <a:lumMod val="50000"/>
                </a:schemeClr>
              </a:solidFill>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209163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4431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50" y="2447925"/>
            <a:ext cx="8229600" cy="1014386"/>
          </a:xfrm>
        </p:spPr>
        <p:txBody>
          <a:bodyPr/>
          <a:lstStyle/>
          <a:p>
            <a:pPr algn="ctr"/>
            <a:r>
              <a:rPr lang="en-NZ" dirty="0" smtClean="0">
                <a:solidFill>
                  <a:schemeClr val="accent1">
                    <a:lumMod val="50000"/>
                  </a:schemeClr>
                </a:solidFill>
              </a:rPr>
              <a:t>What does this mean in the Temporary Traffic Management context?</a:t>
            </a:r>
            <a:endParaRPr lang="en-NZ" dirty="0">
              <a:solidFill>
                <a:schemeClr val="accent1">
                  <a:lumMod val="50000"/>
                </a:schemeClr>
              </a:solidFill>
            </a:endParaRP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228724" y="546077"/>
            <a:ext cx="1819275" cy="1817716"/>
          </a:xfrm>
          <a:prstGeom prst="rect">
            <a:avLst/>
          </a:prstGeom>
          <a:noFill/>
          <a:ln>
            <a:noFill/>
          </a:ln>
        </p:spPr>
      </p:pic>
      <p:pic>
        <p:nvPicPr>
          <p:cNvPr id="1028" name="Picture 4" descr="http://images.stopsignxpress.com/img/lg/K/Aluminum-Reflective-Post-Panel-K-2197H.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025" y="468031"/>
            <a:ext cx="2514150" cy="19798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highway1.co.nz/uploads/6/4/7/1/6471244/4277848_or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050" y="4086225"/>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highway1.co.nz/uploads/6/4/7/1/6471244/4277848_or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450" y="4086225"/>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highway1.co.nz/uploads/6/4/7/1/6471244/4277848_or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850" y="4086225"/>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highway1.co.nz/uploads/6/4/7/1/6471244/4277848_or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025" y="4086225"/>
            <a:ext cx="1676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highway1.co.nz/uploads/6/4/7/1/6471244/4277848_orig.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425" y="4086225"/>
            <a:ext cx="16764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581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20444" y="221416"/>
            <a:ext cx="8496175" cy="56745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System responsibilities for road</a:t>
            </a:r>
          </a:p>
          <a:p>
            <a:r>
              <a:rPr lang="en-NZ" sz="3200" b="1" dirty="0" smtClean="0">
                <a:solidFill>
                  <a:srgbClr val="00456A"/>
                </a:solidFill>
                <a:latin typeface="Lucida Sans" panose="020B0602030504020204" pitchFamily="34" charset="0"/>
              </a:rPr>
              <a:t>safety staff</a:t>
            </a:r>
            <a:endParaRPr lang="en-NZ" sz="3200" b="1" dirty="0">
              <a:solidFill>
                <a:srgbClr val="00456A"/>
              </a:solidFill>
              <a:latin typeface="Lucida Sans" panose="020B0602030504020204" pitchFamily="34" charset="0"/>
            </a:endParaRPr>
          </a:p>
        </p:txBody>
      </p:sp>
      <p:sp>
        <p:nvSpPr>
          <p:cNvPr id="4" name="Rectangle 3"/>
          <p:cNvSpPr txBox="1">
            <a:spLocks noChangeArrowheads="1"/>
          </p:cNvSpPr>
          <p:nvPr/>
        </p:nvSpPr>
        <p:spPr>
          <a:xfrm>
            <a:off x="233207" y="2316283"/>
            <a:ext cx="8349626" cy="1095621"/>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lnSpc>
                <a:spcPct val="90000"/>
              </a:lnSpc>
              <a:tabLst>
                <a:tab pos="354013" algn="l"/>
              </a:tabLst>
            </a:pPr>
            <a:r>
              <a:rPr lang="en-NZ" sz="2800" kern="0" dirty="0" smtClean="0">
                <a:solidFill>
                  <a:srgbClr val="00456A"/>
                </a:solidFill>
              </a:rPr>
              <a:t>.</a:t>
            </a:r>
          </a:p>
          <a:p>
            <a:pPr marL="176213" indent="-176213" algn="l">
              <a:lnSpc>
                <a:spcPct val="90000"/>
              </a:lnSpc>
              <a:buFontTx/>
              <a:buChar char="•"/>
              <a:tabLst>
                <a:tab pos="354013" algn="l"/>
              </a:tabLst>
            </a:pPr>
            <a:endParaRPr lang="en-AU" sz="2800" kern="0" dirty="0" smtClean="0">
              <a:solidFill>
                <a:srgbClr val="00456A"/>
              </a:solidFill>
            </a:endParaRPr>
          </a:p>
        </p:txBody>
      </p:sp>
      <p:sp>
        <p:nvSpPr>
          <p:cNvPr id="5" name="Rectangle 3"/>
          <p:cNvSpPr txBox="1">
            <a:spLocks noChangeArrowheads="1"/>
          </p:cNvSpPr>
          <p:nvPr/>
        </p:nvSpPr>
        <p:spPr>
          <a:xfrm>
            <a:off x="311090" y="1277446"/>
            <a:ext cx="8349626" cy="5175890"/>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lnSpc>
                <a:spcPct val="90000"/>
              </a:lnSpc>
              <a:tabLst>
                <a:tab pos="354013" algn="l"/>
              </a:tabLst>
            </a:pPr>
            <a:r>
              <a:rPr lang="en-NZ" sz="2800" kern="0" dirty="0" smtClean="0">
                <a:solidFill>
                  <a:srgbClr val="00456A"/>
                </a:solidFill>
              </a:rPr>
              <a:t>.</a:t>
            </a:r>
          </a:p>
        </p:txBody>
      </p:sp>
      <p:sp>
        <p:nvSpPr>
          <p:cNvPr id="6" name="Rectangle 3"/>
          <p:cNvSpPr txBox="1">
            <a:spLocks noChangeArrowheads="1"/>
          </p:cNvSpPr>
          <p:nvPr/>
        </p:nvSpPr>
        <p:spPr>
          <a:xfrm>
            <a:off x="363346" y="2481795"/>
            <a:ext cx="8349626" cy="1584176"/>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lnSpc>
                <a:spcPct val="90000"/>
              </a:lnSpc>
              <a:tabLst>
                <a:tab pos="354013" algn="l"/>
              </a:tabLst>
            </a:pPr>
            <a:r>
              <a:rPr lang="en-NZ" sz="2800" b="1" kern="0" dirty="0" smtClean="0">
                <a:solidFill>
                  <a:srgbClr val="00456A"/>
                </a:solidFill>
              </a:rPr>
              <a:t>System Designers</a:t>
            </a:r>
            <a:r>
              <a:rPr lang="en-NZ" sz="2800" kern="0" dirty="0" smtClean="0">
                <a:solidFill>
                  <a:srgbClr val="00456A"/>
                </a:solidFill>
              </a:rPr>
              <a:t> are responsible for the design, operation and use of the road system and thus the level of safety in the entire system. </a:t>
            </a:r>
            <a:r>
              <a:rPr lang="en-NZ" sz="2800" b="1" kern="0" dirty="0" smtClean="0">
                <a:solidFill>
                  <a:srgbClr val="00456A"/>
                </a:solidFill>
              </a:rPr>
              <a:t>Managing crash forces to survivable levels is key goal</a:t>
            </a:r>
          </a:p>
          <a:p>
            <a:pPr marL="176213" indent="-176213" algn="l">
              <a:lnSpc>
                <a:spcPct val="90000"/>
              </a:lnSpc>
              <a:buFontTx/>
              <a:buChar char="•"/>
              <a:tabLst>
                <a:tab pos="354013" algn="l"/>
              </a:tabLst>
            </a:pPr>
            <a:endParaRPr lang="en-NZ" sz="1000" kern="0" dirty="0" smtClean="0">
              <a:solidFill>
                <a:srgbClr val="00456A"/>
              </a:solidFill>
            </a:endParaRPr>
          </a:p>
          <a:p>
            <a:pPr algn="l">
              <a:lnSpc>
                <a:spcPct val="90000"/>
              </a:lnSpc>
              <a:tabLst>
                <a:tab pos="354013" algn="l"/>
              </a:tabLst>
            </a:pPr>
            <a:endParaRPr lang="en-AU" sz="2800" kern="0" dirty="0" smtClean="0">
              <a:solidFill>
                <a:srgbClr val="00456A"/>
              </a:solidFill>
            </a:endParaRPr>
          </a:p>
        </p:txBody>
      </p:sp>
      <p:sp>
        <p:nvSpPr>
          <p:cNvPr id="7" name="Rectangle 3"/>
          <p:cNvSpPr txBox="1">
            <a:spLocks noChangeArrowheads="1"/>
          </p:cNvSpPr>
          <p:nvPr/>
        </p:nvSpPr>
        <p:spPr>
          <a:xfrm>
            <a:off x="287399" y="5301208"/>
            <a:ext cx="8349626" cy="571520"/>
          </a:xfrm>
        </p:spPr>
        <p:txBody>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lnSpc>
                <a:spcPct val="90000"/>
              </a:lnSpc>
              <a:tabLst>
                <a:tab pos="354013" algn="l"/>
              </a:tabLst>
            </a:pPr>
            <a:r>
              <a:rPr lang="en-NZ" sz="2800" kern="0" dirty="0" smtClean="0">
                <a:solidFill>
                  <a:srgbClr val="00456A"/>
                </a:solidFill>
              </a:rPr>
              <a:t>Users must be alert, compliant and act responsibly</a:t>
            </a:r>
          </a:p>
          <a:p>
            <a:pPr marL="176213" indent="-176213" algn="l">
              <a:lnSpc>
                <a:spcPct val="90000"/>
              </a:lnSpc>
              <a:buFontTx/>
              <a:buChar char="•"/>
              <a:tabLst>
                <a:tab pos="354013" algn="l"/>
              </a:tabLst>
            </a:pPr>
            <a:endParaRPr lang="en-NZ" sz="1000" kern="0" dirty="0" smtClean="0">
              <a:solidFill>
                <a:srgbClr val="00456A"/>
              </a:solidFill>
            </a:endParaRPr>
          </a:p>
          <a:p>
            <a:pPr marL="176213" indent="-176213" algn="l">
              <a:lnSpc>
                <a:spcPct val="90000"/>
              </a:lnSpc>
              <a:buFontTx/>
              <a:buChar char="•"/>
              <a:tabLst>
                <a:tab pos="354013" algn="l"/>
              </a:tabLst>
            </a:pPr>
            <a:endParaRPr lang="en-NZ" sz="2800" kern="0" dirty="0" smtClean="0">
              <a:solidFill>
                <a:srgbClr val="00456A"/>
              </a:solidFill>
            </a:endParaRPr>
          </a:p>
          <a:p>
            <a:pPr marL="176213" indent="-176213" algn="l">
              <a:lnSpc>
                <a:spcPct val="90000"/>
              </a:lnSpc>
              <a:buFontTx/>
              <a:buChar char="•"/>
              <a:tabLst>
                <a:tab pos="354013" algn="l"/>
              </a:tabLst>
            </a:pPr>
            <a:endParaRPr lang="en-AU" sz="2800" kern="0" dirty="0" smtClean="0">
              <a:solidFill>
                <a:srgbClr val="00456A"/>
              </a:solidFill>
            </a:endParaRPr>
          </a:p>
        </p:txBody>
      </p:sp>
      <p:sp>
        <p:nvSpPr>
          <p:cNvPr id="2" name="TextBox 1"/>
          <p:cNvSpPr txBox="1"/>
          <p:nvPr/>
        </p:nvSpPr>
        <p:spPr>
          <a:xfrm rot="19831254">
            <a:off x="126679" y="2127852"/>
            <a:ext cx="8015008" cy="707886"/>
          </a:xfrm>
          <a:prstGeom prst="rect">
            <a:avLst/>
          </a:prstGeom>
          <a:solidFill>
            <a:schemeClr val="bg1"/>
          </a:solidFill>
          <a:ln>
            <a:solidFill>
              <a:schemeClr val="accent1">
                <a:lumMod val="50000"/>
              </a:schemeClr>
            </a:solidFill>
          </a:ln>
        </p:spPr>
        <p:txBody>
          <a:bodyPr wrap="square" rtlCol="0">
            <a:spAutoFit/>
          </a:bodyPr>
          <a:lstStyle/>
          <a:p>
            <a:r>
              <a:rPr lang="en-NZ" sz="4000" b="1" dirty="0" smtClean="0">
                <a:solidFill>
                  <a:schemeClr val="accent1">
                    <a:lumMod val="50000"/>
                  </a:schemeClr>
                </a:solidFill>
                <a:latin typeface="Lucida Sans" panose="020B0602030504020204" pitchFamily="34" charset="0"/>
              </a:rPr>
              <a:t>YOU ARE SYSTEM DESIGNERS</a:t>
            </a:r>
            <a:endParaRPr lang="en-NZ" sz="4000" b="1" dirty="0">
              <a:solidFill>
                <a:schemeClr val="accent1">
                  <a:lumMod val="50000"/>
                </a:schemeClr>
              </a:solidFill>
              <a:latin typeface="Lucida Sans" panose="020B0602030504020204" pitchFamily="34" charset="0"/>
            </a:endParaRPr>
          </a:p>
        </p:txBody>
      </p:sp>
      <p:sp>
        <p:nvSpPr>
          <p:cNvPr id="3" name="TextBox 2"/>
          <p:cNvSpPr txBox="1"/>
          <p:nvPr/>
        </p:nvSpPr>
        <p:spPr>
          <a:xfrm rot="19849407">
            <a:off x="962866" y="2811738"/>
            <a:ext cx="7562851" cy="1200329"/>
          </a:xfrm>
          <a:prstGeom prst="rect">
            <a:avLst/>
          </a:prstGeom>
          <a:solidFill>
            <a:schemeClr val="bg1"/>
          </a:solidFill>
          <a:ln>
            <a:solidFill>
              <a:schemeClr val="accent1">
                <a:lumMod val="50000"/>
              </a:schemeClr>
            </a:solidFill>
          </a:ln>
        </p:spPr>
        <p:txBody>
          <a:bodyPr wrap="square" rtlCol="0">
            <a:spAutoFit/>
          </a:bodyPr>
          <a:lstStyle/>
          <a:p>
            <a:pPr algn="ctr"/>
            <a:r>
              <a:rPr lang="en-NZ" sz="3600" b="1" dirty="0" smtClean="0">
                <a:solidFill>
                  <a:schemeClr val="accent1">
                    <a:lumMod val="50000"/>
                  </a:schemeClr>
                </a:solidFill>
                <a:latin typeface="Lucida Sans" panose="020B0602030504020204" pitchFamily="34" charset="0"/>
              </a:rPr>
              <a:t>I need </a:t>
            </a:r>
            <a:r>
              <a:rPr lang="en-NZ" sz="3600" b="1" dirty="0" smtClean="0">
                <a:solidFill>
                  <a:srgbClr val="C00000"/>
                </a:solidFill>
                <a:latin typeface="Lucida Sans" panose="020B0602030504020204" pitchFamily="34" charset="0"/>
              </a:rPr>
              <a:t>YOU</a:t>
            </a:r>
            <a:r>
              <a:rPr lang="en-NZ" sz="3600" b="1" dirty="0" smtClean="0">
                <a:solidFill>
                  <a:schemeClr val="accent1">
                    <a:lumMod val="50000"/>
                  </a:schemeClr>
                </a:solidFill>
                <a:latin typeface="Lucida Sans" panose="020B0602030504020204" pitchFamily="34" charset="0"/>
              </a:rPr>
              <a:t> to think about what this means in your work</a:t>
            </a:r>
            <a:endParaRPr lang="en-NZ" sz="3600" b="1" dirty="0">
              <a:solidFill>
                <a:schemeClr val="accent1">
                  <a:lumMod val="50000"/>
                </a:schemeClr>
              </a:solidFill>
              <a:latin typeface="Lucida Sans" panose="020B0602030504020204" pitchFamily="34" charset="0"/>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89798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2"/>
          <p:cNvSpPr>
            <a:spLocks noGrp="1" noChangeArrowheads="1"/>
          </p:cNvSpPr>
          <p:nvPr>
            <p:ph type="title"/>
          </p:nvPr>
        </p:nvSpPr>
        <p:spPr>
          <a:xfrm>
            <a:off x="253608" y="242612"/>
            <a:ext cx="8636784" cy="652738"/>
          </a:xfrm>
        </p:spPr>
        <p:txBody>
          <a:bodyPr/>
          <a:lstStyle/>
          <a:p>
            <a:pPr algn="l"/>
            <a:r>
              <a:rPr lang="en-US" altLang="en-US" sz="3200" b="1" dirty="0" smtClean="0">
                <a:solidFill>
                  <a:schemeClr val="accent1">
                    <a:lumMod val="50000"/>
                  </a:schemeClr>
                </a:solidFill>
                <a:latin typeface="Lucida Sans" panose="020B0602030504020204" pitchFamily="34" charset="0"/>
                <a:cs typeface="Arial" charset="0"/>
              </a:rPr>
              <a:t>Let’s look at the risks at road work sites</a:t>
            </a:r>
          </a:p>
        </p:txBody>
      </p:sp>
      <p:graphicFrame>
        <p:nvGraphicFramePr>
          <p:cNvPr id="11" name="Group 64"/>
          <p:cNvGraphicFramePr>
            <a:graphicFrameLocks/>
          </p:cNvGraphicFramePr>
          <p:nvPr>
            <p:extLst>
              <p:ext uri="{D42A27DB-BD31-4B8C-83A1-F6EECF244321}">
                <p14:modId xmlns:p14="http://schemas.microsoft.com/office/powerpoint/2010/main" val="4240816578"/>
              </p:ext>
            </p:extLst>
          </p:nvPr>
        </p:nvGraphicFramePr>
        <p:xfrm>
          <a:off x="253608" y="895350"/>
          <a:ext cx="8636784" cy="5273010"/>
        </p:xfrm>
        <a:graphic>
          <a:graphicData uri="http://schemas.openxmlformats.org/drawingml/2006/table">
            <a:tbl>
              <a:tblPr/>
              <a:tblGrid>
                <a:gridCol w="5492292"/>
                <a:gridCol w="1397282"/>
                <a:gridCol w="1747210"/>
              </a:tblGrid>
              <a:tr h="547111">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NZ" sz="1600" b="1" u="none" strike="noStrike" cap="none" normalizeH="0" baseline="0" dirty="0" smtClean="0">
                          <a:ln>
                            <a:noFill/>
                          </a:ln>
                          <a:solidFill>
                            <a:schemeClr val="bg1"/>
                          </a:solidFill>
                          <a:effectLst/>
                          <a:latin typeface="Arial Narrow" pitchFamily="34" charset="0"/>
                        </a:rPr>
                        <a:t>Significant factor in crash</a:t>
                      </a:r>
                      <a:endParaRPr kumimoji="0" lang="en-GB" sz="1600" b="1" i="0" u="none" strike="noStrike" cap="none" normalizeH="0" baseline="0" dirty="0" smtClean="0">
                        <a:ln>
                          <a:noFill/>
                        </a:ln>
                        <a:solidFill>
                          <a:schemeClr val="bg1"/>
                        </a:solidFill>
                        <a:effectLst/>
                        <a:latin typeface="Arial Narrow" pitchFamily="34" charset="0"/>
                      </a:endParaRP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78953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NZ" sz="1600" b="1" i="0" u="none" strike="noStrike" cap="none" normalizeH="0" baseline="0" dirty="0" smtClean="0">
                          <a:ln>
                            <a:noFill/>
                          </a:ln>
                          <a:solidFill>
                            <a:schemeClr val="bg1"/>
                          </a:solidFill>
                          <a:effectLst/>
                          <a:latin typeface="Arial Narrow" pitchFamily="34" charset="0"/>
                        </a:rPr>
                        <a:t>Number of incidents</a:t>
                      </a:r>
                      <a:endParaRPr kumimoji="0" lang="en-GB" sz="1600" b="1" i="0" u="none" strike="noStrike" cap="none" normalizeH="0" baseline="0" dirty="0" smtClean="0">
                        <a:ln>
                          <a:noFill/>
                        </a:ln>
                        <a:solidFill>
                          <a:schemeClr val="bg1"/>
                        </a:solidFill>
                        <a:effectLst/>
                        <a:latin typeface="Arial Narrow" pitchFamily="34" charset="0"/>
                      </a:endParaRP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78953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NZ" sz="1600" b="1" u="none" strike="noStrike" cap="none" normalizeH="0" baseline="0" dirty="0" smtClean="0">
                          <a:ln>
                            <a:noFill/>
                          </a:ln>
                          <a:solidFill>
                            <a:schemeClr val="bg1"/>
                          </a:solidFill>
                          <a:effectLst/>
                          <a:latin typeface="Arial Narrow" pitchFamily="34" charset="0"/>
                        </a:rPr>
                        <a:t>Percentage of sample (%)</a:t>
                      </a:r>
                      <a:endParaRPr kumimoji="0" lang="en-GB" sz="1600" b="1" i="0" u="none" strike="noStrike" cap="none" normalizeH="0" baseline="0" dirty="0" smtClean="0">
                        <a:ln>
                          <a:noFill/>
                        </a:ln>
                        <a:solidFill>
                          <a:schemeClr val="bg1"/>
                        </a:solidFill>
                        <a:effectLst/>
                        <a:latin typeface="Arial Narrow" pitchFamily="34" charset="0"/>
                      </a:endParaRP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78953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Speed was a factor</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115</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65.3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Loose chip, or gravel surfacing was a factor</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92</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52.3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20000"/>
                        <a:lumOff val="80000"/>
                      </a:schemeClr>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Site was unattended</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139</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79.0</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lumMod val="40000"/>
                        <a:lumOff val="60000"/>
                      </a:schemeClr>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There were long-term excavations at the site</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6</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3.4</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TTM equipment was out of position</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7.4</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There were no markings</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55</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31.3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Queuing and nose to tail incidents</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23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13.1</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Collisions with road working plant</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7</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4.0</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Public were hit/harmed/at fault</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175</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99.4</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Road workers were hit/harmed</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0.6</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Wet conditions were a factor</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9</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5.1</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A temporary speed limit was in place</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81</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46.0</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Site was on a motorway</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13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7.4</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7E4BD"/>
                    </a:solidFill>
                  </a:tcPr>
                </a:tc>
              </a:tr>
              <a:tr h="316747">
                <a:tc>
                  <a:txBody>
                    <a:bodyPr/>
                    <a:lstStyle/>
                    <a:p>
                      <a:pPr marL="0" marR="0" lvl="0" indent="0" algn="l" defTabSz="914400" rtl="0" eaLnBrk="0" fontAlgn="base" latinLnBrk="0" hangingPunct="0">
                        <a:lnSpc>
                          <a:spcPct val="100000"/>
                        </a:lnSpc>
                        <a:spcBef>
                          <a:spcPts val="0"/>
                        </a:spcBef>
                        <a:spcAft>
                          <a:spcPts val="0"/>
                        </a:spcAft>
                        <a:buClrTx/>
                        <a:buSzTx/>
                        <a:buFontTx/>
                        <a:buNone/>
                        <a:tabLst/>
                      </a:pPr>
                      <a:r>
                        <a:rPr kumimoji="0" lang="en-GB" sz="1600" b="0" i="0" u="none" strike="noStrike" cap="none" normalizeH="0" baseline="0" dirty="0" smtClean="0">
                          <a:ln>
                            <a:noFill/>
                          </a:ln>
                          <a:solidFill>
                            <a:srgbClr val="00456B"/>
                          </a:solidFill>
                          <a:effectLst/>
                          <a:latin typeface="Arial Narrow" pitchFamily="34" charset="0"/>
                        </a:rPr>
                        <a:t>Driver was intoxicated</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4</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c>
                  <a:txBody>
                    <a:bodyPr/>
                    <a:lstStyle/>
                    <a:p>
                      <a:pPr marL="0" marR="0" lvl="0" indent="0" algn="ctr" defTabSz="914400" rtl="0" eaLnBrk="0" fontAlgn="base" latinLnBrk="0" hangingPunct="0">
                        <a:lnSpc>
                          <a:spcPct val="100000"/>
                        </a:lnSpc>
                        <a:spcBef>
                          <a:spcPts val="0"/>
                        </a:spcBef>
                        <a:spcAft>
                          <a:spcPts val="0"/>
                        </a:spcAft>
                        <a:buClrTx/>
                        <a:buSzTx/>
                        <a:buFontTx/>
                        <a:buNone/>
                        <a:tabLst/>
                      </a:pPr>
                      <a:r>
                        <a:rPr kumimoji="0" lang="en-GB" sz="1600" b="0" i="0" u="none" strike="noStrike" kern="1200" cap="none" normalizeH="0" baseline="0" dirty="0" smtClean="0">
                          <a:ln>
                            <a:noFill/>
                          </a:ln>
                          <a:solidFill>
                            <a:srgbClr val="00456B"/>
                          </a:solidFill>
                          <a:effectLst/>
                          <a:latin typeface="Arial Narrow" pitchFamily="34" charset="0"/>
                          <a:ea typeface="+mn-ea"/>
                          <a:cs typeface="+mn-cs"/>
                        </a:rPr>
                        <a:t>2.3</a:t>
                      </a:r>
                    </a:p>
                  </a:txBody>
                  <a:tcPr marL="95922" marR="95922" marT="45719" marB="4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BF1DE"/>
                    </a:solidFill>
                  </a:tcPr>
                </a:tc>
              </a:tr>
            </a:tbl>
          </a:graphicData>
        </a:graphic>
      </p:graphicFrame>
      <p:sp>
        <p:nvSpPr>
          <p:cNvPr id="7" name="Rounded Rectangle 6"/>
          <p:cNvSpPr/>
          <p:nvPr/>
        </p:nvSpPr>
        <p:spPr>
          <a:xfrm>
            <a:off x="253606" y="1847850"/>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8" name="Rounded Rectangle 7"/>
          <p:cNvSpPr/>
          <p:nvPr/>
        </p:nvSpPr>
        <p:spPr>
          <a:xfrm>
            <a:off x="253607" y="1504950"/>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9" name="Rounded Rectangle 8"/>
          <p:cNvSpPr/>
          <p:nvPr/>
        </p:nvSpPr>
        <p:spPr>
          <a:xfrm>
            <a:off x="253608" y="4543425"/>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10" name="Rounded Rectangle 9"/>
          <p:cNvSpPr/>
          <p:nvPr/>
        </p:nvSpPr>
        <p:spPr>
          <a:xfrm>
            <a:off x="253605" y="4181475"/>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13" name="Rounded Rectangle 12"/>
          <p:cNvSpPr/>
          <p:nvPr/>
        </p:nvSpPr>
        <p:spPr>
          <a:xfrm>
            <a:off x="253608" y="2181225"/>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14" name="Rounded Rectangle 13"/>
          <p:cNvSpPr/>
          <p:nvPr/>
        </p:nvSpPr>
        <p:spPr>
          <a:xfrm>
            <a:off x="253604" y="5200650"/>
            <a:ext cx="8271267" cy="266700"/>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4" name="TextBox 3"/>
          <p:cNvSpPr txBox="1"/>
          <p:nvPr/>
        </p:nvSpPr>
        <p:spPr>
          <a:xfrm>
            <a:off x="1331352" y="6362700"/>
            <a:ext cx="6115777" cy="338554"/>
          </a:xfrm>
          <a:prstGeom prst="rect">
            <a:avLst/>
          </a:prstGeom>
          <a:noFill/>
        </p:spPr>
        <p:txBody>
          <a:bodyPr wrap="none" rtlCol="0">
            <a:spAutoFit/>
          </a:bodyPr>
          <a:lstStyle/>
          <a:p>
            <a:r>
              <a:rPr lang="en-NZ" sz="1600" dirty="0" smtClean="0">
                <a:solidFill>
                  <a:schemeClr val="accent1">
                    <a:lumMod val="50000"/>
                  </a:schemeClr>
                </a:solidFill>
              </a:rPr>
              <a:t>(Representative sample of 176 crashes 2005-12: Resolve Group)</a:t>
            </a:r>
            <a:endParaRPr lang="en-NZ" sz="1600" dirty="0">
              <a:solidFill>
                <a:schemeClr val="accent1">
                  <a:lumMod val="50000"/>
                </a:schemeClr>
              </a:solidFill>
            </a:endParaRPr>
          </a:p>
        </p:txBody>
      </p:sp>
    </p:spTree>
    <p:extLst>
      <p:ext uri="{BB962C8B-B14F-4D97-AF65-F5344CB8AC3E}">
        <p14:creationId xmlns:p14="http://schemas.microsoft.com/office/powerpoint/2010/main" val="4150245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itle 3"/>
          <p:cNvSpPr>
            <a:spLocks noGrp="1"/>
          </p:cNvSpPr>
          <p:nvPr>
            <p:ph type="title" idx="4294967295"/>
          </p:nvPr>
        </p:nvSpPr>
        <p:spPr>
          <a:xfrm>
            <a:off x="1200150" y="238264"/>
            <a:ext cx="6419850" cy="590411"/>
          </a:xfrm>
          <a:prstGeom prst="rect">
            <a:avLst/>
          </a:prstGeom>
        </p:spPr>
        <p:txBody>
          <a:bodyPr/>
          <a:lstStyle/>
          <a:p>
            <a:pPr algn="l"/>
            <a:r>
              <a:rPr lang="en-NZ" altLang="en-US" sz="3200" b="1" dirty="0" smtClean="0">
                <a:solidFill>
                  <a:schemeClr val="accent1">
                    <a:lumMod val="50000"/>
                  </a:schemeClr>
                </a:solidFill>
                <a:latin typeface="Lucida Sans" panose="020B0602030504020204" pitchFamily="34" charset="0"/>
                <a:cs typeface="Arial" charset="0"/>
              </a:rPr>
              <a:t>Let’s look at an example</a:t>
            </a:r>
          </a:p>
        </p:txBody>
      </p:sp>
      <p:pic>
        <p:nvPicPr>
          <p:cNvPr id="1853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491" y="1057275"/>
            <a:ext cx="4271509" cy="2846389"/>
          </a:xfrm>
          <a:prstGeom prst="rect">
            <a:avLst/>
          </a:prstGeom>
          <a:noFill/>
          <a:ln w="9525">
            <a:solidFill>
              <a:srgbClr val="AFBD2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60300" y="1422697"/>
            <a:ext cx="3720890" cy="954107"/>
          </a:xfrm>
          <a:prstGeom prst="rect">
            <a:avLst/>
          </a:prstGeom>
          <a:noFill/>
        </p:spPr>
        <p:txBody>
          <a:bodyPr wrap="none" rtlCol="0">
            <a:spAutoFit/>
          </a:bodyPr>
          <a:lstStyle/>
          <a:p>
            <a:r>
              <a:rPr lang="en-NZ" sz="2800" b="1" dirty="0" smtClean="0">
                <a:solidFill>
                  <a:schemeClr val="accent1">
                    <a:lumMod val="50000"/>
                  </a:schemeClr>
                </a:solidFill>
              </a:rPr>
              <a:t>Area wide treatment </a:t>
            </a:r>
          </a:p>
          <a:p>
            <a:r>
              <a:rPr lang="en-NZ" sz="2800" b="1" dirty="0" smtClean="0">
                <a:solidFill>
                  <a:schemeClr val="accent1">
                    <a:lumMod val="50000"/>
                  </a:schemeClr>
                </a:solidFill>
              </a:rPr>
              <a:t>and a gravel surface</a:t>
            </a:r>
            <a:endParaRPr lang="en-NZ" sz="2800" b="1" dirty="0">
              <a:solidFill>
                <a:schemeClr val="accent1">
                  <a:lumMod val="50000"/>
                </a:schemeClr>
              </a:solidFill>
            </a:endParaRPr>
          </a:p>
        </p:txBody>
      </p:sp>
      <p:sp>
        <p:nvSpPr>
          <p:cNvPr id="3" name="TextBox 2"/>
          <p:cNvSpPr txBox="1"/>
          <p:nvPr/>
        </p:nvSpPr>
        <p:spPr>
          <a:xfrm>
            <a:off x="296498" y="4297791"/>
            <a:ext cx="3780202" cy="954107"/>
          </a:xfrm>
          <a:prstGeom prst="rect">
            <a:avLst/>
          </a:prstGeom>
          <a:noFill/>
        </p:spPr>
        <p:txBody>
          <a:bodyPr wrap="none" rtlCol="0">
            <a:spAutoFit/>
          </a:bodyPr>
          <a:lstStyle/>
          <a:p>
            <a:r>
              <a:rPr lang="en-NZ" sz="2800" b="1" dirty="0" smtClean="0">
                <a:solidFill>
                  <a:schemeClr val="accent1">
                    <a:lumMod val="50000"/>
                  </a:schemeClr>
                </a:solidFill>
              </a:rPr>
              <a:t>Driver was speeding </a:t>
            </a:r>
          </a:p>
          <a:p>
            <a:r>
              <a:rPr lang="en-NZ" sz="2800" b="1" dirty="0" smtClean="0">
                <a:solidFill>
                  <a:schemeClr val="accent1">
                    <a:lumMod val="50000"/>
                  </a:schemeClr>
                </a:solidFill>
              </a:rPr>
              <a:t>and no safety belt</a:t>
            </a:r>
            <a:endParaRPr lang="en-NZ" sz="2800" b="1" dirty="0">
              <a:solidFill>
                <a:schemeClr val="accent1">
                  <a:lumMod val="50000"/>
                </a:schemeClr>
              </a:solidFill>
            </a:endParaRPr>
          </a:p>
        </p:txBody>
      </p:sp>
      <p:pic>
        <p:nvPicPr>
          <p:cNvPr id="185348"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6700" y="2779714"/>
            <a:ext cx="4514850" cy="3010580"/>
          </a:xfrm>
          <a:prstGeom prst="rect">
            <a:avLst/>
          </a:prstGeom>
          <a:noFill/>
          <a:ln w="9525">
            <a:solidFill>
              <a:srgbClr val="AFBD2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0" y="-4210"/>
            <a:ext cx="1020445" cy="1010285"/>
          </a:xfrm>
          <a:prstGeom prst="rect">
            <a:avLst/>
          </a:prstGeom>
          <a:noFill/>
          <a:ln>
            <a:noFill/>
          </a:ln>
        </p:spPr>
      </p:pic>
    </p:spTree>
    <p:extLst>
      <p:ext uri="{BB962C8B-B14F-4D97-AF65-F5344CB8AC3E}">
        <p14:creationId xmlns:p14="http://schemas.microsoft.com/office/powerpoint/2010/main" val="3356211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450"/>
            <a:ext cx="9144000" cy="643468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3235325" y="-2301875"/>
            <a:ext cx="2673350" cy="9144000"/>
          </a:xfrm>
          <a:prstGeom prst="rect">
            <a:avLst/>
          </a:prstGeom>
        </p:spPr>
      </p:pic>
      <p:sp>
        <p:nvSpPr>
          <p:cNvPr id="4" name="Content Placeholder 2"/>
          <p:cNvSpPr txBox="1">
            <a:spLocks/>
          </p:cNvSpPr>
          <p:nvPr/>
        </p:nvSpPr>
        <p:spPr bwMode="auto">
          <a:xfrm>
            <a:off x="436905" y="1586013"/>
            <a:ext cx="3115920" cy="1008111"/>
          </a:xfrm>
          <a:prstGeom prst="rect">
            <a:avLst/>
          </a:prstGeom>
          <a:noFill/>
          <a:ln w="9525">
            <a:noFill/>
            <a:miter lim="800000"/>
            <a:headEnd/>
            <a:tailEnd/>
          </a:ln>
        </p:spPr>
        <p:txBody>
          <a:bodyPr lIns="0" rIns="0"/>
          <a:lstStyle/>
          <a:p>
            <a:pPr lvl="0">
              <a:spcBef>
                <a:spcPct val="50000"/>
              </a:spcBef>
            </a:pPr>
            <a:r>
              <a:rPr lang="en-NZ" sz="4000" b="1" dirty="0">
                <a:solidFill>
                  <a:schemeClr val="bg1"/>
                </a:solidFill>
              </a:rPr>
              <a:t>How many died?</a:t>
            </a:r>
            <a:endParaRPr lang="en-AU" sz="4000" b="1" dirty="0">
              <a:solidFill>
                <a:schemeClr val="bg1"/>
              </a:solidFill>
            </a:endParaRPr>
          </a:p>
        </p:txBody>
      </p:sp>
      <p:sp>
        <p:nvSpPr>
          <p:cNvPr id="16388" name="Subtitle 7"/>
          <p:cNvSpPr txBox="1">
            <a:spLocks/>
          </p:cNvSpPr>
          <p:nvPr/>
        </p:nvSpPr>
        <p:spPr bwMode="auto">
          <a:xfrm>
            <a:off x="942975" y="195778"/>
            <a:ext cx="8410575" cy="504056"/>
          </a:xfrm>
          <a:prstGeom prst="rect">
            <a:avLst/>
          </a:prstGeom>
          <a:noFill/>
          <a:ln w="9525">
            <a:noFill/>
            <a:miter lim="800000"/>
            <a:headEnd/>
            <a:tailEnd/>
          </a:ln>
        </p:spPr>
        <p:txBody>
          <a:bodyPr/>
          <a:lstStyle/>
          <a:p>
            <a:pPr lvl="0"/>
            <a:r>
              <a:rPr lang="en-NZ" sz="3200" b="1" dirty="0">
                <a:solidFill>
                  <a:srgbClr val="00456A"/>
                </a:solidFill>
                <a:latin typeface="Lucida Sans" panose="020B0602030504020204" pitchFamily="34" charset="0"/>
              </a:rPr>
              <a:t>International </a:t>
            </a:r>
            <a:r>
              <a:rPr lang="en-NZ" sz="3200" b="1" dirty="0" smtClean="0">
                <a:solidFill>
                  <a:srgbClr val="00456A"/>
                </a:solidFill>
                <a:latin typeface="Lucida Sans" panose="020B0602030504020204" pitchFamily="34" charset="0"/>
              </a:rPr>
              <a:t>disasters: </a:t>
            </a:r>
            <a:r>
              <a:rPr lang="en-NZ" sz="3200" b="1" dirty="0">
                <a:solidFill>
                  <a:srgbClr val="00456A"/>
                </a:solidFill>
                <a:latin typeface="Lucida Sans" panose="020B0602030504020204" pitchFamily="34" charset="0"/>
              </a:rPr>
              <a:t>New York 9/11</a:t>
            </a:r>
            <a:endParaRPr lang="en-AU" sz="3200" b="1" dirty="0">
              <a:solidFill>
                <a:srgbClr val="00456A"/>
              </a:solidFill>
              <a:latin typeface="Lucida Sans" panose="020B0602030504020204" pitchFamily="34" charset="0"/>
            </a:endParaRPr>
          </a:p>
          <a:p>
            <a:endParaRPr lang="en-NZ" sz="2000" b="1" dirty="0">
              <a:solidFill>
                <a:srgbClr val="00456A"/>
              </a:solidFill>
              <a:latin typeface="Lucida Sans" panose="020B0602030504020204" pitchFamily="34" charset="0"/>
            </a:endParaRPr>
          </a:p>
        </p:txBody>
      </p:sp>
      <p:sp>
        <p:nvSpPr>
          <p:cNvPr id="7" name="Text Box 6"/>
          <p:cNvSpPr txBox="1">
            <a:spLocks noChangeArrowheads="1"/>
          </p:cNvSpPr>
          <p:nvPr/>
        </p:nvSpPr>
        <p:spPr bwMode="auto">
          <a:xfrm rot="-897259">
            <a:off x="3280010" y="2895935"/>
            <a:ext cx="3736502" cy="1631216"/>
          </a:xfrm>
          <a:prstGeom prst="rect">
            <a:avLst/>
          </a:prstGeom>
          <a:solidFill>
            <a:srgbClr val="EAEAEA"/>
          </a:solidFill>
          <a:ln w="9525">
            <a:noFill/>
            <a:miter lim="800000"/>
            <a:headEnd/>
            <a:tailEnd/>
          </a:ln>
        </p:spPr>
        <p:txBody>
          <a:bodyPr wrap="square">
            <a:spAutoFit/>
          </a:bodyPr>
          <a:lstStyle/>
          <a:p>
            <a:pPr algn="ctr">
              <a:spcBef>
                <a:spcPct val="50000"/>
              </a:spcBef>
            </a:pPr>
            <a:r>
              <a:rPr lang="en-NZ" sz="10000" dirty="0" smtClean="0"/>
              <a:t>2,800</a:t>
            </a:r>
            <a:endParaRPr lang="en-AU" sz="10000" dirty="0"/>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45325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
        <p:nvSpPr>
          <p:cNvPr id="185347" name="Title 3"/>
          <p:cNvSpPr>
            <a:spLocks noGrp="1"/>
          </p:cNvSpPr>
          <p:nvPr>
            <p:ph type="title" idx="4294967295"/>
          </p:nvPr>
        </p:nvSpPr>
        <p:spPr>
          <a:xfrm>
            <a:off x="1304925" y="238403"/>
            <a:ext cx="7048500" cy="590411"/>
          </a:xfrm>
          <a:prstGeom prst="rect">
            <a:avLst/>
          </a:prstGeom>
        </p:spPr>
        <p:txBody>
          <a:bodyPr/>
          <a:lstStyle/>
          <a:p>
            <a:pPr algn="l"/>
            <a:r>
              <a:rPr lang="en-NZ" altLang="en-US" sz="3200" b="1" dirty="0" smtClean="0">
                <a:solidFill>
                  <a:schemeClr val="accent1">
                    <a:lumMod val="50000"/>
                  </a:schemeClr>
                </a:solidFill>
                <a:latin typeface="Lucida Sans" panose="020B0602030504020204" pitchFamily="34" charset="0"/>
                <a:cs typeface="Arial" charset="0"/>
              </a:rPr>
              <a:t>Survivable speeds</a:t>
            </a:r>
          </a:p>
        </p:txBody>
      </p:sp>
      <p:pic>
        <p:nvPicPr>
          <p:cNvPr id="4098" name="Picture 807" descr="image0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904875"/>
            <a:ext cx="8747034" cy="499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453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45447" y="196685"/>
            <a:ext cx="8496175"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ea typeface="ＭＳ Ｐゴシック"/>
                <a:cs typeface="ＭＳ Ｐゴシック"/>
              </a:rPr>
              <a:t>Safe </a:t>
            </a:r>
            <a:r>
              <a:rPr lang="en-NZ" sz="3200" b="1" dirty="0">
                <a:solidFill>
                  <a:srgbClr val="00456A"/>
                </a:solidFill>
                <a:latin typeface="Lucida Sans" panose="020B0602030504020204" pitchFamily="34" charset="0"/>
                <a:ea typeface="ＭＳ Ｐゴシック"/>
                <a:cs typeface="ＭＳ Ｐゴシック"/>
              </a:rPr>
              <a:t>System </a:t>
            </a:r>
            <a:r>
              <a:rPr lang="en-NZ" sz="3200" b="1" dirty="0" smtClean="0">
                <a:solidFill>
                  <a:srgbClr val="00456A"/>
                </a:solidFill>
                <a:latin typeface="Lucida Sans" panose="020B0602030504020204" pitchFamily="34" charset="0"/>
                <a:ea typeface="ＭＳ Ｐゴシック"/>
                <a:cs typeface="ＭＳ Ｐゴシック"/>
              </a:rPr>
              <a:t>principles</a:t>
            </a:r>
            <a:endParaRPr lang="en-NZ" sz="3200" b="1" dirty="0">
              <a:solidFill>
                <a:srgbClr val="00456A"/>
              </a:solidFill>
              <a:latin typeface="Lucida Sans" panose="020B0602030504020204" pitchFamily="34" charset="0"/>
            </a:endParaRPr>
          </a:p>
        </p:txBody>
      </p:sp>
      <p:grpSp>
        <p:nvGrpSpPr>
          <p:cNvPr id="4" name="Group 3"/>
          <p:cNvGrpSpPr/>
          <p:nvPr/>
        </p:nvGrpSpPr>
        <p:grpSpPr>
          <a:xfrm>
            <a:off x="227611" y="1116739"/>
            <a:ext cx="8474607" cy="4475073"/>
            <a:chOff x="539914" y="1577376"/>
            <a:chExt cx="7954241" cy="4089846"/>
          </a:xfrm>
        </p:grpSpPr>
        <p:grpSp>
          <p:nvGrpSpPr>
            <p:cNvPr id="5" name="Group 12"/>
            <p:cNvGrpSpPr>
              <a:grpSpLocks/>
            </p:cNvGrpSpPr>
            <p:nvPr/>
          </p:nvGrpSpPr>
          <p:grpSpPr bwMode="auto">
            <a:xfrm>
              <a:off x="539914" y="1577376"/>
              <a:ext cx="3029372" cy="1843370"/>
              <a:chOff x="540654" y="1576843"/>
              <a:chExt cx="3029142" cy="1844018"/>
            </a:xfrm>
          </p:grpSpPr>
          <p:sp>
            <p:nvSpPr>
              <p:cNvPr id="15" name="Rounded Rectangle 14"/>
              <p:cNvSpPr/>
              <p:nvPr/>
            </p:nvSpPr>
            <p:spPr>
              <a:xfrm>
                <a:off x="785532" y="1693054"/>
                <a:ext cx="2784264" cy="1727807"/>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People </a:t>
                </a:r>
                <a:r>
                  <a:rPr lang="en-NZ" sz="2800" dirty="0" smtClean="0"/>
                  <a:t>make mistakes</a:t>
                </a:r>
                <a:endParaRPr lang="en-NZ" sz="2800" dirty="0"/>
              </a:p>
            </p:txBody>
          </p:sp>
          <p:sp>
            <p:nvSpPr>
              <p:cNvPr id="16" name="Flowchart: Delay 15"/>
              <p:cNvSpPr/>
              <p:nvPr/>
            </p:nvSpPr>
            <p:spPr>
              <a:xfrm rot="5400000">
                <a:off x="546725" y="1570772"/>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1</a:t>
                </a:r>
              </a:p>
            </p:txBody>
          </p:sp>
        </p:grpSp>
        <p:grpSp>
          <p:nvGrpSpPr>
            <p:cNvPr id="6" name="Group 13"/>
            <p:cNvGrpSpPr>
              <a:grpSpLocks/>
            </p:cNvGrpSpPr>
            <p:nvPr/>
          </p:nvGrpSpPr>
          <p:grpSpPr bwMode="auto">
            <a:xfrm>
              <a:off x="5628898" y="1609466"/>
              <a:ext cx="2865257" cy="1811279"/>
              <a:chOff x="5628905" y="1609205"/>
              <a:chExt cx="2865277" cy="1811621"/>
            </a:xfrm>
          </p:grpSpPr>
          <p:sp>
            <p:nvSpPr>
              <p:cNvPr id="13" name="Rounded Rectangle 12"/>
              <p:cNvSpPr/>
              <p:nvPr/>
            </p:nvSpPr>
            <p:spPr>
              <a:xfrm>
                <a:off x="5781126" y="1693300"/>
                <a:ext cx="2713056" cy="1727526"/>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a:t>People are vulnerable</a:t>
                </a:r>
              </a:p>
            </p:txBody>
          </p:sp>
          <p:sp>
            <p:nvSpPr>
              <p:cNvPr id="14" name="Flowchart: Delay 15"/>
              <p:cNvSpPr/>
              <p:nvPr/>
            </p:nvSpPr>
            <p:spPr>
              <a:xfrm rot="5400000">
                <a:off x="5634976" y="1603134"/>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2</a:t>
                </a:r>
              </a:p>
            </p:txBody>
          </p:sp>
        </p:grpSp>
        <p:grpSp>
          <p:nvGrpSpPr>
            <p:cNvPr id="7" name="Group 14"/>
            <p:cNvGrpSpPr>
              <a:grpSpLocks/>
            </p:cNvGrpSpPr>
            <p:nvPr/>
          </p:nvGrpSpPr>
          <p:grpSpPr bwMode="auto">
            <a:xfrm>
              <a:off x="602833" y="3774712"/>
              <a:ext cx="2974389" cy="1892510"/>
              <a:chOff x="603632" y="3774940"/>
              <a:chExt cx="2973980" cy="1892988"/>
            </a:xfrm>
          </p:grpSpPr>
          <p:sp>
            <p:nvSpPr>
              <p:cNvPr id="11" name="Rounded Rectangle 10"/>
              <p:cNvSpPr/>
              <p:nvPr/>
            </p:nvSpPr>
            <p:spPr>
              <a:xfrm>
                <a:off x="785584" y="3940292"/>
                <a:ext cx="2792028" cy="1727636"/>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smtClean="0"/>
                  <a:t>We need to share</a:t>
                </a:r>
                <a:endParaRPr lang="en-NZ" sz="2800" dirty="0"/>
              </a:p>
              <a:p>
                <a:pPr algn="ctr">
                  <a:defRPr/>
                </a:pPr>
                <a:r>
                  <a:rPr lang="en-NZ" sz="2800" dirty="0"/>
                  <a:t>responsibility</a:t>
                </a:r>
              </a:p>
            </p:txBody>
          </p:sp>
          <p:sp>
            <p:nvSpPr>
              <p:cNvPr id="12" name="Flowchart: Delay 15"/>
              <p:cNvSpPr/>
              <p:nvPr/>
            </p:nvSpPr>
            <p:spPr>
              <a:xfrm rot="5400000">
                <a:off x="609703" y="3768869"/>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3</a:t>
                </a:r>
              </a:p>
            </p:txBody>
          </p:sp>
        </p:grpSp>
        <p:grpSp>
          <p:nvGrpSpPr>
            <p:cNvPr id="8" name="Group 15"/>
            <p:cNvGrpSpPr>
              <a:grpSpLocks/>
            </p:cNvGrpSpPr>
            <p:nvPr/>
          </p:nvGrpSpPr>
          <p:grpSpPr bwMode="auto">
            <a:xfrm>
              <a:off x="5525721" y="3717289"/>
              <a:ext cx="2881303" cy="1949928"/>
              <a:chOff x="5486442" y="3717238"/>
              <a:chExt cx="2762638" cy="1949636"/>
            </a:xfrm>
          </p:grpSpPr>
          <p:sp>
            <p:nvSpPr>
              <p:cNvPr id="9" name="Rounded Rectangle 8"/>
              <p:cNvSpPr/>
              <p:nvPr/>
            </p:nvSpPr>
            <p:spPr>
              <a:xfrm>
                <a:off x="5585370" y="3938346"/>
                <a:ext cx="2663710" cy="1728528"/>
              </a:xfrm>
              <a:prstGeom prst="roundRect">
                <a:avLst/>
              </a:prstGeom>
              <a:solidFill>
                <a:srgbClr val="004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sz="2800" dirty="0" smtClean="0"/>
                  <a:t>We need to strengthen all parts </a:t>
                </a:r>
                <a:r>
                  <a:rPr lang="en-NZ" sz="2800" dirty="0"/>
                  <a:t>of </a:t>
                </a:r>
                <a:r>
                  <a:rPr lang="en-NZ" sz="2800" dirty="0" smtClean="0"/>
                  <a:t>system</a:t>
                </a:r>
                <a:endParaRPr lang="en-NZ" sz="2800" dirty="0"/>
              </a:p>
            </p:txBody>
          </p:sp>
          <p:sp>
            <p:nvSpPr>
              <p:cNvPr id="10" name="Flowchart: Delay 15"/>
              <p:cNvSpPr/>
              <p:nvPr/>
            </p:nvSpPr>
            <p:spPr>
              <a:xfrm rot="5400000">
                <a:off x="5492513" y="3711167"/>
                <a:ext cx="477615" cy="489757"/>
              </a:xfrm>
              <a:custGeom>
                <a:avLst/>
                <a:gdLst>
                  <a:gd name="connsiteX0" fmla="*/ 0 w 1058177"/>
                  <a:gd name="connsiteY0" fmla="*/ 0 h 897916"/>
                  <a:gd name="connsiteX1" fmla="*/ 529089 w 1058177"/>
                  <a:gd name="connsiteY1" fmla="*/ 0 h 897916"/>
                  <a:gd name="connsiteX2" fmla="*/ 1058178 w 1058177"/>
                  <a:gd name="connsiteY2" fmla="*/ 448958 h 897916"/>
                  <a:gd name="connsiteX3" fmla="*/ 529089 w 1058177"/>
                  <a:gd name="connsiteY3" fmla="*/ 897916 h 897916"/>
                  <a:gd name="connsiteX4" fmla="*/ 0 w 1058177"/>
                  <a:gd name="connsiteY4" fmla="*/ 897916 h 897916"/>
                  <a:gd name="connsiteX5" fmla="*/ 0 w 1058177"/>
                  <a:gd name="connsiteY5" fmla="*/ 0 h 897916"/>
                  <a:gd name="connsiteX0" fmla="*/ 0 w 1058192"/>
                  <a:gd name="connsiteY0" fmla="*/ 0 h 948020"/>
                  <a:gd name="connsiteX1" fmla="*/ 529089 w 1058192"/>
                  <a:gd name="connsiteY1" fmla="*/ 0 h 948020"/>
                  <a:gd name="connsiteX2" fmla="*/ 1058178 w 1058192"/>
                  <a:gd name="connsiteY2" fmla="*/ 448958 h 948020"/>
                  <a:gd name="connsiteX3" fmla="*/ 541618 w 1058192"/>
                  <a:gd name="connsiteY3" fmla="*/ 948020 h 948020"/>
                  <a:gd name="connsiteX4" fmla="*/ 0 w 1058192"/>
                  <a:gd name="connsiteY4" fmla="*/ 897916 h 948020"/>
                  <a:gd name="connsiteX5" fmla="*/ 0 w 1058192"/>
                  <a:gd name="connsiteY5" fmla="*/ 0 h 948020"/>
                  <a:gd name="connsiteX0" fmla="*/ 0 w 1058325"/>
                  <a:gd name="connsiteY0" fmla="*/ 50105 h 998125"/>
                  <a:gd name="connsiteX1" fmla="*/ 579193 w 1058325"/>
                  <a:gd name="connsiteY1" fmla="*/ 0 h 998125"/>
                  <a:gd name="connsiteX2" fmla="*/ 1058178 w 1058325"/>
                  <a:gd name="connsiteY2" fmla="*/ 499063 h 998125"/>
                  <a:gd name="connsiteX3" fmla="*/ 541618 w 1058325"/>
                  <a:gd name="connsiteY3" fmla="*/ 998125 h 998125"/>
                  <a:gd name="connsiteX4" fmla="*/ 0 w 1058325"/>
                  <a:gd name="connsiteY4" fmla="*/ 948021 h 998125"/>
                  <a:gd name="connsiteX5" fmla="*/ 0 w 1058325"/>
                  <a:gd name="connsiteY5" fmla="*/ 50105 h 998125"/>
                  <a:gd name="connsiteX0" fmla="*/ 0 w 1158485"/>
                  <a:gd name="connsiteY0" fmla="*/ 50105 h 998125"/>
                  <a:gd name="connsiteX1" fmla="*/ 579193 w 1158485"/>
                  <a:gd name="connsiteY1" fmla="*/ 0 h 998125"/>
                  <a:gd name="connsiteX2" fmla="*/ 1158387 w 1158485"/>
                  <a:gd name="connsiteY2" fmla="*/ 486537 h 998125"/>
                  <a:gd name="connsiteX3" fmla="*/ 541618 w 1158485"/>
                  <a:gd name="connsiteY3" fmla="*/ 998125 h 998125"/>
                  <a:gd name="connsiteX4" fmla="*/ 0 w 1158485"/>
                  <a:gd name="connsiteY4" fmla="*/ 948021 h 998125"/>
                  <a:gd name="connsiteX5" fmla="*/ 0 w 1158485"/>
                  <a:gd name="connsiteY5" fmla="*/ 50105 h 998125"/>
                  <a:gd name="connsiteX0" fmla="*/ 0 w 1158485"/>
                  <a:gd name="connsiteY0" fmla="*/ 87683 h 1035703"/>
                  <a:gd name="connsiteX1" fmla="*/ 579193 w 1158485"/>
                  <a:gd name="connsiteY1" fmla="*/ 0 h 1035703"/>
                  <a:gd name="connsiteX2" fmla="*/ 1158387 w 1158485"/>
                  <a:gd name="connsiteY2" fmla="*/ 524115 h 1035703"/>
                  <a:gd name="connsiteX3" fmla="*/ 541618 w 1158485"/>
                  <a:gd name="connsiteY3" fmla="*/ 1035703 h 1035703"/>
                  <a:gd name="connsiteX4" fmla="*/ 0 w 1158485"/>
                  <a:gd name="connsiteY4" fmla="*/ 985599 h 1035703"/>
                  <a:gd name="connsiteX5" fmla="*/ 0 w 1158485"/>
                  <a:gd name="connsiteY5" fmla="*/ 87683 h 103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8485" h="1035703">
                    <a:moveTo>
                      <a:pt x="0" y="87683"/>
                    </a:moveTo>
                    <a:lnTo>
                      <a:pt x="579193" y="0"/>
                    </a:lnTo>
                    <a:cubicBezTo>
                      <a:pt x="871401" y="0"/>
                      <a:pt x="1164649" y="351498"/>
                      <a:pt x="1158387" y="524115"/>
                    </a:cubicBezTo>
                    <a:cubicBezTo>
                      <a:pt x="1152125" y="696732"/>
                      <a:pt x="833826" y="1035703"/>
                      <a:pt x="541618" y="1035703"/>
                    </a:cubicBezTo>
                    <a:lnTo>
                      <a:pt x="0" y="985599"/>
                    </a:lnTo>
                    <a:lnTo>
                      <a:pt x="0" y="87683"/>
                    </a:lnTo>
                    <a:close/>
                  </a:path>
                </a:pathLst>
              </a:custGeom>
              <a:solidFill>
                <a:srgbClr val="E2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NZ" sz="2400" dirty="0"/>
                  <a:t>4</a:t>
                </a:r>
              </a:p>
            </p:txBody>
          </p:sp>
        </p:grpSp>
      </p:grpSp>
      <p:sp>
        <p:nvSpPr>
          <p:cNvPr id="2" name="Oval 1"/>
          <p:cNvSpPr/>
          <p:nvPr/>
        </p:nvSpPr>
        <p:spPr>
          <a:xfrm>
            <a:off x="3363516" y="1514475"/>
            <a:ext cx="2546896" cy="16255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3" name="TextBox 2"/>
          <p:cNvSpPr txBox="1"/>
          <p:nvPr/>
        </p:nvSpPr>
        <p:spPr>
          <a:xfrm>
            <a:off x="3767211" y="1973316"/>
            <a:ext cx="1678812" cy="707886"/>
          </a:xfrm>
          <a:prstGeom prst="rect">
            <a:avLst/>
          </a:prstGeom>
          <a:noFill/>
        </p:spPr>
        <p:txBody>
          <a:bodyPr wrap="square" rtlCol="0">
            <a:spAutoFit/>
          </a:bodyPr>
          <a:lstStyle/>
          <a:p>
            <a:pPr algn="ctr"/>
            <a:r>
              <a:rPr lang="en-NZ" sz="2000" b="1" dirty="0" smtClean="0"/>
              <a:t>Accept we are human</a:t>
            </a:r>
            <a:endParaRPr lang="en-NZ" sz="2000" b="1" dirty="0"/>
          </a:p>
        </p:txBody>
      </p:sp>
      <p:sp>
        <p:nvSpPr>
          <p:cNvPr id="20" name="Oval 19"/>
          <p:cNvSpPr/>
          <p:nvPr/>
        </p:nvSpPr>
        <p:spPr>
          <a:xfrm>
            <a:off x="3363516" y="3783135"/>
            <a:ext cx="2390775" cy="162556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smtClean="0"/>
          </a:p>
        </p:txBody>
      </p:sp>
      <p:sp>
        <p:nvSpPr>
          <p:cNvPr id="19" name="TextBox 18"/>
          <p:cNvSpPr txBox="1"/>
          <p:nvPr/>
        </p:nvSpPr>
        <p:spPr>
          <a:xfrm>
            <a:off x="3614723" y="4173591"/>
            <a:ext cx="1678812" cy="707886"/>
          </a:xfrm>
          <a:prstGeom prst="rect">
            <a:avLst/>
          </a:prstGeom>
          <a:noFill/>
        </p:spPr>
        <p:txBody>
          <a:bodyPr wrap="square" rtlCol="0">
            <a:spAutoFit/>
          </a:bodyPr>
          <a:lstStyle/>
          <a:p>
            <a:pPr algn="ctr"/>
            <a:r>
              <a:rPr lang="en-NZ" sz="2000" b="1" dirty="0" smtClean="0"/>
              <a:t>Manage the system</a:t>
            </a:r>
            <a:endParaRPr lang="en-NZ" sz="2000" b="1" dirty="0"/>
          </a:p>
        </p:txBody>
      </p:sp>
      <p:sp>
        <p:nvSpPr>
          <p:cNvPr id="17" name="TextBox 16"/>
          <p:cNvSpPr txBox="1"/>
          <p:nvPr/>
        </p:nvSpPr>
        <p:spPr>
          <a:xfrm rot="19609298">
            <a:off x="560935" y="1819871"/>
            <a:ext cx="2723751" cy="830997"/>
          </a:xfrm>
          <a:prstGeom prst="rect">
            <a:avLst/>
          </a:prstGeom>
          <a:solidFill>
            <a:schemeClr val="bg1"/>
          </a:solidFill>
        </p:spPr>
        <p:txBody>
          <a:bodyPr wrap="square" rtlCol="0">
            <a:spAutoFit/>
          </a:bodyPr>
          <a:lstStyle/>
          <a:p>
            <a:pPr algn="ctr"/>
            <a:r>
              <a:rPr lang="en-NZ" sz="2400" b="1" dirty="0" smtClean="0">
                <a:solidFill>
                  <a:schemeClr val="accent1">
                    <a:lumMod val="50000"/>
                  </a:schemeClr>
                </a:solidFill>
              </a:rPr>
              <a:t>Yes: speed and no seatbelt!</a:t>
            </a:r>
            <a:endParaRPr lang="en-NZ" sz="2400" b="1" dirty="0">
              <a:solidFill>
                <a:schemeClr val="accent1">
                  <a:lumMod val="50000"/>
                </a:schemeClr>
              </a:solidFill>
            </a:endParaRPr>
          </a:p>
        </p:txBody>
      </p:sp>
      <p:sp>
        <p:nvSpPr>
          <p:cNvPr id="22" name="TextBox 21"/>
          <p:cNvSpPr txBox="1"/>
          <p:nvPr/>
        </p:nvSpPr>
        <p:spPr>
          <a:xfrm rot="19609298">
            <a:off x="493883" y="3724440"/>
            <a:ext cx="2723751" cy="1938992"/>
          </a:xfrm>
          <a:prstGeom prst="rect">
            <a:avLst/>
          </a:prstGeom>
          <a:solidFill>
            <a:schemeClr val="bg1"/>
          </a:solidFill>
        </p:spPr>
        <p:txBody>
          <a:bodyPr wrap="square" rtlCol="0">
            <a:spAutoFit/>
          </a:bodyPr>
          <a:lstStyle/>
          <a:p>
            <a:pPr algn="ctr"/>
            <a:r>
              <a:rPr lang="en-NZ" sz="2400" b="1" dirty="0" smtClean="0">
                <a:solidFill>
                  <a:schemeClr val="accent1">
                    <a:lumMod val="50000"/>
                  </a:schemeClr>
                </a:solidFill>
              </a:rPr>
              <a:t>Did we just rely on the driver obeying the temporary speed limit?</a:t>
            </a:r>
            <a:endParaRPr lang="en-NZ" sz="2400" b="1" dirty="0">
              <a:solidFill>
                <a:schemeClr val="accent1">
                  <a:lumMod val="50000"/>
                </a:schemeClr>
              </a:solidFill>
            </a:endParaRPr>
          </a:p>
        </p:txBody>
      </p:sp>
      <p:sp>
        <p:nvSpPr>
          <p:cNvPr id="23" name="TextBox 22"/>
          <p:cNvSpPr txBox="1"/>
          <p:nvPr/>
        </p:nvSpPr>
        <p:spPr>
          <a:xfrm rot="19609298">
            <a:off x="5759646" y="4231369"/>
            <a:ext cx="2723751" cy="830997"/>
          </a:xfrm>
          <a:prstGeom prst="rect">
            <a:avLst/>
          </a:prstGeom>
          <a:solidFill>
            <a:schemeClr val="bg1"/>
          </a:solidFill>
        </p:spPr>
        <p:txBody>
          <a:bodyPr wrap="square" rtlCol="0">
            <a:spAutoFit/>
          </a:bodyPr>
          <a:lstStyle/>
          <a:p>
            <a:pPr algn="ctr"/>
            <a:r>
              <a:rPr lang="en-NZ" sz="2400" b="1" dirty="0" smtClean="0">
                <a:solidFill>
                  <a:schemeClr val="accent1">
                    <a:lumMod val="50000"/>
                  </a:schemeClr>
                </a:solidFill>
              </a:rPr>
              <a:t>What more could we have done?</a:t>
            </a:r>
            <a:endParaRPr lang="en-NZ" sz="2400" b="1" dirty="0">
              <a:solidFill>
                <a:schemeClr val="accent1">
                  <a:lumMod val="50000"/>
                </a:schemeClr>
              </a:solidFill>
            </a:endParaRPr>
          </a:p>
        </p:txBody>
      </p:sp>
      <p:sp>
        <p:nvSpPr>
          <p:cNvPr id="24" name="TextBox 23"/>
          <p:cNvSpPr txBox="1"/>
          <p:nvPr/>
        </p:nvSpPr>
        <p:spPr>
          <a:xfrm rot="19609298">
            <a:off x="5880280" y="1609618"/>
            <a:ext cx="2723751" cy="1200329"/>
          </a:xfrm>
          <a:prstGeom prst="rect">
            <a:avLst/>
          </a:prstGeom>
          <a:solidFill>
            <a:schemeClr val="bg1"/>
          </a:solidFill>
        </p:spPr>
        <p:txBody>
          <a:bodyPr wrap="square" rtlCol="0">
            <a:spAutoFit/>
          </a:bodyPr>
          <a:lstStyle/>
          <a:p>
            <a:pPr algn="ctr"/>
            <a:r>
              <a:rPr lang="en-NZ" sz="2400" b="1" dirty="0" smtClean="0">
                <a:solidFill>
                  <a:schemeClr val="accent1">
                    <a:lumMod val="50000"/>
                  </a:schemeClr>
                </a:solidFill>
              </a:rPr>
              <a:t>Yes: Hit tree with forces exceeding human limits</a:t>
            </a:r>
            <a:endParaRPr lang="en-NZ" sz="2400" b="1" dirty="0">
              <a:solidFill>
                <a:schemeClr val="accent1">
                  <a:lumMod val="50000"/>
                </a:schemeClr>
              </a:solidFill>
            </a:endParaRPr>
          </a:p>
        </p:txBody>
      </p:sp>
      <p:pic>
        <p:nvPicPr>
          <p:cNvPr id="25" name="Picture 24"/>
          <p:cNvPicPr/>
          <p:nvPr/>
        </p:nvPicPr>
        <p:blipFill>
          <a:blip r:embed="rId2">
            <a:extLst>
              <a:ext uri="{28A0092B-C50C-407E-A947-70E740481C1C}">
                <a14:useLocalDpi xmlns:a14="http://schemas.microsoft.com/office/drawing/2010/main" val="0"/>
              </a:ext>
            </a:extLst>
          </a:blip>
          <a:srcRect/>
          <a:stretch>
            <a:fillRect/>
          </a:stretch>
        </p:blipFill>
        <p:spPr bwMode="auto">
          <a:xfrm>
            <a:off x="-21694" y="-19768"/>
            <a:ext cx="1020445" cy="1010285"/>
          </a:xfrm>
          <a:prstGeom prst="rect">
            <a:avLst/>
          </a:prstGeom>
          <a:noFill/>
          <a:ln>
            <a:noFill/>
          </a:ln>
        </p:spPr>
      </p:pic>
    </p:spTree>
    <p:extLst>
      <p:ext uri="{BB962C8B-B14F-4D97-AF65-F5344CB8AC3E}">
        <p14:creationId xmlns:p14="http://schemas.microsoft.com/office/powerpoint/2010/main" val="41764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Title 3"/>
          <p:cNvSpPr>
            <a:spLocks noGrp="1"/>
          </p:cNvSpPr>
          <p:nvPr>
            <p:ph type="title" idx="4294967295"/>
          </p:nvPr>
        </p:nvSpPr>
        <p:spPr>
          <a:xfrm>
            <a:off x="1285875" y="228878"/>
            <a:ext cx="5372100" cy="590411"/>
          </a:xfrm>
          <a:prstGeom prst="rect">
            <a:avLst/>
          </a:prstGeom>
        </p:spPr>
        <p:txBody>
          <a:bodyPr/>
          <a:lstStyle/>
          <a:p>
            <a:pPr algn="l"/>
            <a:r>
              <a:rPr lang="en-NZ" altLang="en-US" sz="3200" b="1" dirty="0" smtClean="0">
                <a:solidFill>
                  <a:schemeClr val="accent1">
                    <a:lumMod val="50000"/>
                  </a:schemeClr>
                </a:solidFill>
                <a:latin typeface="Lucida Sans" panose="020B0602030504020204" pitchFamily="34" charset="0"/>
                <a:cs typeface="Arial" charset="0"/>
              </a:rPr>
              <a:t>All of system response</a:t>
            </a:r>
          </a:p>
        </p:txBody>
      </p:sp>
      <p:pic>
        <p:nvPicPr>
          <p:cNvPr id="4" name="Picture 3" descr="diagram_FULL.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5241" y="1486274"/>
            <a:ext cx="3485088" cy="3143225"/>
          </a:xfrm>
          <a:prstGeom prst="rect">
            <a:avLst/>
          </a:prstGeom>
        </p:spPr>
      </p:pic>
      <p:sp>
        <p:nvSpPr>
          <p:cNvPr id="5" name="TextBox 4"/>
          <p:cNvSpPr txBox="1"/>
          <p:nvPr/>
        </p:nvSpPr>
        <p:spPr>
          <a:xfrm>
            <a:off x="5801124" y="835426"/>
            <a:ext cx="2914251" cy="2308324"/>
          </a:xfrm>
          <a:prstGeom prst="rect">
            <a:avLst/>
          </a:prstGeom>
          <a:noFill/>
        </p:spPr>
        <p:txBody>
          <a:bodyPr wrap="square" rtlCol="0">
            <a:spAutoFit/>
          </a:bodyPr>
          <a:lstStyle/>
          <a:p>
            <a:pPr marL="285750" indent="-285750">
              <a:buFont typeface="Arial" panose="020B0604020202020204" pitchFamily="34" charset="0"/>
              <a:buChar char="•"/>
            </a:pPr>
            <a:r>
              <a:rPr lang="en-NZ" dirty="0" smtClean="0">
                <a:solidFill>
                  <a:schemeClr val="accent1">
                    <a:lumMod val="50000"/>
                  </a:schemeClr>
                </a:solidFill>
              </a:rPr>
              <a:t>What is a safe speed for the workers?</a:t>
            </a:r>
          </a:p>
          <a:p>
            <a:pPr marL="285750" indent="-285750">
              <a:buFont typeface="Arial" panose="020B0604020202020204" pitchFamily="34" charset="0"/>
              <a:buChar char="•"/>
            </a:pPr>
            <a:r>
              <a:rPr lang="en-NZ" dirty="0" smtClean="0">
                <a:solidFill>
                  <a:schemeClr val="accent1">
                    <a:lumMod val="50000"/>
                  </a:schemeClr>
                </a:solidFill>
              </a:rPr>
              <a:t>What is a safe speed for surface?</a:t>
            </a:r>
          </a:p>
          <a:p>
            <a:pPr marL="285750" indent="-285750">
              <a:buFont typeface="Arial" panose="020B0604020202020204" pitchFamily="34" charset="0"/>
              <a:buChar char="•"/>
            </a:pPr>
            <a:r>
              <a:rPr lang="en-NZ" dirty="0" smtClean="0">
                <a:solidFill>
                  <a:schemeClr val="accent1">
                    <a:lumMod val="50000"/>
                  </a:schemeClr>
                </a:solidFill>
              </a:rPr>
              <a:t>What is the safe speed for roadside hazards?</a:t>
            </a:r>
          </a:p>
          <a:p>
            <a:pPr marL="285750" indent="-285750">
              <a:buFont typeface="Arial" panose="020B0604020202020204" pitchFamily="34" charset="0"/>
              <a:buChar char="•"/>
            </a:pPr>
            <a:r>
              <a:rPr lang="en-NZ" dirty="0" smtClean="0">
                <a:solidFill>
                  <a:schemeClr val="accent1">
                    <a:lumMod val="50000"/>
                  </a:schemeClr>
                </a:solidFill>
              </a:rPr>
              <a:t>How do we pro-actively manage speed?</a:t>
            </a:r>
            <a:endParaRPr lang="en-NZ" dirty="0">
              <a:solidFill>
                <a:schemeClr val="accent1">
                  <a:lumMod val="50000"/>
                </a:schemeClr>
              </a:solidFill>
            </a:endParaRPr>
          </a:p>
        </p:txBody>
      </p:sp>
      <p:sp>
        <p:nvSpPr>
          <p:cNvPr id="6" name="TextBox 5"/>
          <p:cNvSpPr txBox="1"/>
          <p:nvPr/>
        </p:nvSpPr>
        <p:spPr>
          <a:xfrm>
            <a:off x="467122" y="1145116"/>
            <a:ext cx="2723751" cy="1200329"/>
          </a:xfrm>
          <a:prstGeom prst="rect">
            <a:avLst/>
          </a:prstGeom>
          <a:noFill/>
        </p:spPr>
        <p:txBody>
          <a:bodyPr wrap="square" rtlCol="0">
            <a:spAutoFit/>
          </a:bodyPr>
          <a:lstStyle/>
          <a:p>
            <a:pPr marL="285750" indent="-285750">
              <a:buFont typeface="Arial" panose="020B0604020202020204" pitchFamily="34" charset="0"/>
              <a:buChar char="•"/>
            </a:pPr>
            <a:r>
              <a:rPr lang="en-NZ" dirty="0" smtClean="0">
                <a:solidFill>
                  <a:schemeClr val="accent1">
                    <a:lumMod val="50000"/>
                  </a:schemeClr>
                </a:solidFill>
              </a:rPr>
              <a:t>Loose gravel</a:t>
            </a:r>
          </a:p>
          <a:p>
            <a:pPr marL="285750" indent="-285750">
              <a:buFont typeface="Arial" panose="020B0604020202020204" pitchFamily="34" charset="0"/>
              <a:buChar char="•"/>
            </a:pPr>
            <a:r>
              <a:rPr lang="en-NZ" dirty="0" smtClean="0">
                <a:solidFill>
                  <a:schemeClr val="accent1">
                    <a:lumMod val="50000"/>
                  </a:schemeClr>
                </a:solidFill>
              </a:rPr>
              <a:t>Obstacle protection</a:t>
            </a:r>
          </a:p>
          <a:p>
            <a:pPr marL="742950" lvl="1" indent="-285750">
              <a:buFont typeface="Arial" panose="020B0604020202020204" pitchFamily="34" charset="0"/>
              <a:buChar char="−"/>
            </a:pPr>
            <a:r>
              <a:rPr lang="en-NZ" dirty="0" smtClean="0">
                <a:solidFill>
                  <a:schemeClr val="accent1">
                    <a:lumMod val="50000"/>
                  </a:schemeClr>
                </a:solidFill>
              </a:rPr>
              <a:t>equipment</a:t>
            </a:r>
          </a:p>
          <a:p>
            <a:pPr marL="742950" lvl="1" indent="-285750">
              <a:buFont typeface="Arial" panose="020B0604020202020204" pitchFamily="34" charset="0"/>
              <a:buChar char="−"/>
            </a:pPr>
            <a:r>
              <a:rPr lang="en-NZ" dirty="0" smtClean="0">
                <a:solidFill>
                  <a:schemeClr val="accent1">
                    <a:lumMod val="50000"/>
                  </a:schemeClr>
                </a:solidFill>
              </a:rPr>
              <a:t>roadsides</a:t>
            </a:r>
          </a:p>
        </p:txBody>
      </p:sp>
      <p:sp>
        <p:nvSpPr>
          <p:cNvPr id="7" name="TextBox 6"/>
          <p:cNvSpPr txBox="1"/>
          <p:nvPr/>
        </p:nvSpPr>
        <p:spPr>
          <a:xfrm>
            <a:off x="338334" y="3460662"/>
            <a:ext cx="2700141" cy="2031325"/>
          </a:xfrm>
          <a:prstGeom prst="rect">
            <a:avLst/>
          </a:prstGeom>
          <a:noFill/>
        </p:spPr>
        <p:txBody>
          <a:bodyPr wrap="square" rtlCol="0">
            <a:spAutoFit/>
          </a:bodyPr>
          <a:lstStyle/>
          <a:p>
            <a:pPr marL="285750" indent="-285750">
              <a:buFont typeface="Arial" panose="020B0604020202020204" pitchFamily="34" charset="0"/>
              <a:buChar char="•"/>
            </a:pPr>
            <a:r>
              <a:rPr lang="en-NZ" dirty="0" smtClean="0">
                <a:solidFill>
                  <a:schemeClr val="accent1">
                    <a:lumMod val="50000"/>
                  </a:schemeClr>
                </a:solidFill>
              </a:rPr>
              <a:t>How do we better advise motorists of the risk?</a:t>
            </a:r>
          </a:p>
          <a:p>
            <a:pPr marL="285750" indent="-285750">
              <a:buFont typeface="Arial" panose="020B0604020202020204" pitchFamily="34" charset="0"/>
              <a:buChar char="•"/>
            </a:pPr>
            <a:r>
              <a:rPr lang="en-NZ" dirty="0" smtClean="0">
                <a:solidFill>
                  <a:schemeClr val="accent1">
                    <a:lumMod val="50000"/>
                  </a:schemeClr>
                </a:solidFill>
              </a:rPr>
              <a:t>How do we encourage the right behaviours through positive measures?</a:t>
            </a:r>
          </a:p>
        </p:txBody>
      </p:sp>
      <p:sp>
        <p:nvSpPr>
          <p:cNvPr id="8" name="TextBox 7"/>
          <p:cNvSpPr txBox="1"/>
          <p:nvPr/>
        </p:nvSpPr>
        <p:spPr>
          <a:xfrm>
            <a:off x="5695949" y="3460662"/>
            <a:ext cx="3019426" cy="2585323"/>
          </a:xfrm>
          <a:prstGeom prst="rect">
            <a:avLst/>
          </a:prstGeom>
          <a:noFill/>
        </p:spPr>
        <p:txBody>
          <a:bodyPr wrap="square" rtlCol="0">
            <a:spAutoFit/>
          </a:bodyPr>
          <a:lstStyle/>
          <a:p>
            <a:pPr marL="285750" indent="-285750">
              <a:buFont typeface="Arial" panose="020B0604020202020204" pitchFamily="34" charset="0"/>
              <a:buChar char="•"/>
            </a:pPr>
            <a:r>
              <a:rPr lang="en-NZ" dirty="0" smtClean="0">
                <a:solidFill>
                  <a:schemeClr val="accent1">
                    <a:lumMod val="50000"/>
                  </a:schemeClr>
                </a:solidFill>
              </a:rPr>
              <a:t>Electronic Stability Control.</a:t>
            </a:r>
          </a:p>
          <a:p>
            <a:pPr marL="285750" indent="-285750">
              <a:buFont typeface="Arial" panose="020B0604020202020204" pitchFamily="34" charset="0"/>
              <a:buChar char="•"/>
            </a:pPr>
            <a:r>
              <a:rPr lang="en-NZ" dirty="0" smtClean="0">
                <a:solidFill>
                  <a:schemeClr val="accent1">
                    <a:lumMod val="50000"/>
                  </a:schemeClr>
                </a:solidFill>
              </a:rPr>
              <a:t>Encourage use of the safest vehicles possible.</a:t>
            </a:r>
          </a:p>
          <a:p>
            <a:pPr marL="285750" indent="-285750">
              <a:buFont typeface="Arial" panose="020B0604020202020204" pitchFamily="34" charset="0"/>
              <a:buChar char="•"/>
            </a:pPr>
            <a:r>
              <a:rPr lang="en-NZ" dirty="0" smtClean="0">
                <a:solidFill>
                  <a:schemeClr val="accent1">
                    <a:lumMod val="50000"/>
                  </a:schemeClr>
                </a:solidFill>
              </a:rPr>
              <a:t>How do we use vehicles to ensure seat belt use, manage speeds and no alcohol?</a:t>
            </a:r>
          </a:p>
          <a:p>
            <a:endParaRPr lang="en-NZ" dirty="0" smtClean="0">
              <a:solidFill>
                <a:schemeClr val="accent1">
                  <a:lumMod val="50000"/>
                </a:schemeClr>
              </a:solidFill>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8653" y="0"/>
            <a:ext cx="1020445" cy="1010285"/>
          </a:xfrm>
          <a:prstGeom prst="rect">
            <a:avLst/>
          </a:prstGeom>
          <a:noFill/>
          <a:ln>
            <a:noFill/>
          </a:ln>
        </p:spPr>
      </p:pic>
    </p:spTree>
    <p:extLst>
      <p:ext uri="{BB962C8B-B14F-4D97-AF65-F5344CB8AC3E}">
        <p14:creationId xmlns:p14="http://schemas.microsoft.com/office/powerpoint/2010/main" val="8313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8"/>
          <p:cNvSpPr>
            <a:spLocks noChangeArrowheads="1"/>
          </p:cNvSpPr>
          <p:nvPr/>
        </p:nvSpPr>
        <p:spPr bwMode="auto">
          <a:xfrm>
            <a:off x="533400" y="1150937"/>
            <a:ext cx="8077200" cy="4495800"/>
          </a:xfrm>
          <a:prstGeom prst="roundRect">
            <a:avLst>
              <a:gd name="adj" fmla="val 3546"/>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nchor="ctr"/>
          <a:lstStyle>
            <a:lvl1pPr>
              <a:defRPr b="1">
                <a:solidFill>
                  <a:srgbClr val="ACBA19"/>
                </a:solidFill>
                <a:latin typeface="Arial" charset="0"/>
              </a:defRPr>
            </a:lvl1pPr>
            <a:lvl2pPr marL="742950" indent="-285750">
              <a:defRPr b="1">
                <a:solidFill>
                  <a:srgbClr val="ACBA19"/>
                </a:solidFill>
                <a:latin typeface="Arial" charset="0"/>
              </a:defRPr>
            </a:lvl2pPr>
            <a:lvl3pPr marL="1143000" indent="-228600">
              <a:defRPr b="1">
                <a:solidFill>
                  <a:srgbClr val="ACBA19"/>
                </a:solidFill>
                <a:latin typeface="Arial" charset="0"/>
              </a:defRPr>
            </a:lvl3pPr>
            <a:lvl4pPr marL="1600200" indent="-228600">
              <a:defRPr b="1">
                <a:solidFill>
                  <a:srgbClr val="ACBA19"/>
                </a:solidFill>
                <a:latin typeface="Arial" charset="0"/>
              </a:defRPr>
            </a:lvl4pPr>
            <a:lvl5pPr marL="2057400" indent="-228600">
              <a:defRPr b="1">
                <a:solidFill>
                  <a:srgbClr val="ACBA19"/>
                </a:solidFill>
                <a:latin typeface="Arial" charset="0"/>
              </a:defRPr>
            </a:lvl5pPr>
            <a:lvl6pPr marL="2514600" indent="-228600" eaLnBrk="0" fontAlgn="base" hangingPunct="0">
              <a:spcBef>
                <a:spcPct val="0"/>
              </a:spcBef>
              <a:spcAft>
                <a:spcPct val="0"/>
              </a:spcAft>
              <a:defRPr b="1">
                <a:solidFill>
                  <a:srgbClr val="ACBA19"/>
                </a:solidFill>
                <a:latin typeface="Arial" charset="0"/>
              </a:defRPr>
            </a:lvl6pPr>
            <a:lvl7pPr marL="2971800" indent="-228600" eaLnBrk="0" fontAlgn="base" hangingPunct="0">
              <a:spcBef>
                <a:spcPct val="0"/>
              </a:spcBef>
              <a:spcAft>
                <a:spcPct val="0"/>
              </a:spcAft>
              <a:defRPr b="1">
                <a:solidFill>
                  <a:srgbClr val="ACBA19"/>
                </a:solidFill>
                <a:latin typeface="Arial" charset="0"/>
              </a:defRPr>
            </a:lvl7pPr>
            <a:lvl8pPr marL="3429000" indent="-228600" eaLnBrk="0" fontAlgn="base" hangingPunct="0">
              <a:spcBef>
                <a:spcPct val="0"/>
              </a:spcBef>
              <a:spcAft>
                <a:spcPct val="0"/>
              </a:spcAft>
              <a:defRPr b="1">
                <a:solidFill>
                  <a:srgbClr val="ACBA19"/>
                </a:solidFill>
                <a:latin typeface="Arial" charset="0"/>
              </a:defRPr>
            </a:lvl8pPr>
            <a:lvl9pPr marL="3886200" indent="-228600" eaLnBrk="0" fontAlgn="base" hangingPunct="0">
              <a:spcBef>
                <a:spcPct val="0"/>
              </a:spcBef>
              <a:spcAft>
                <a:spcPct val="0"/>
              </a:spcAft>
              <a:defRPr b="1">
                <a:solidFill>
                  <a:srgbClr val="ACBA19"/>
                </a:solidFill>
                <a:latin typeface="Arial" charset="0"/>
              </a:defRPr>
            </a:lvl9pPr>
          </a:lstStyle>
          <a:p>
            <a:endParaRPr lang="en-US" altLang="en-US"/>
          </a:p>
        </p:txBody>
      </p:sp>
      <p:sp>
        <p:nvSpPr>
          <p:cNvPr id="10243" name="Rectangle 2"/>
          <p:cNvSpPr>
            <a:spLocks noGrp="1" noChangeArrowheads="1"/>
          </p:cNvSpPr>
          <p:nvPr>
            <p:ph type="title" idx="4294967295"/>
          </p:nvPr>
        </p:nvSpPr>
        <p:spPr bwMode="auto">
          <a:xfrm>
            <a:off x="1076325" y="250833"/>
            <a:ext cx="86868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AU" altLang="en-US" sz="3200" b="1" dirty="0" smtClean="0">
                <a:solidFill>
                  <a:schemeClr val="accent1">
                    <a:lumMod val="50000"/>
                  </a:schemeClr>
                </a:solidFill>
                <a:latin typeface="Lucida Sans" panose="020B0602030504020204" pitchFamily="34" charset="0"/>
              </a:rPr>
              <a:t>Keeping rubber on the road:</a:t>
            </a:r>
            <a:br>
              <a:rPr lang="en-AU" altLang="en-US" sz="3200" b="1" dirty="0" smtClean="0">
                <a:solidFill>
                  <a:schemeClr val="accent1">
                    <a:lumMod val="50000"/>
                  </a:schemeClr>
                </a:solidFill>
                <a:latin typeface="Lucida Sans" panose="020B0602030504020204" pitchFamily="34" charset="0"/>
              </a:rPr>
            </a:br>
            <a:r>
              <a:rPr lang="en-AU" altLang="en-US" sz="3200" b="1" dirty="0" smtClean="0">
                <a:solidFill>
                  <a:schemeClr val="accent1">
                    <a:lumMod val="50000"/>
                  </a:schemeClr>
                </a:solidFill>
                <a:latin typeface="Lucida Sans" panose="020B0602030504020204" pitchFamily="34" charset="0"/>
              </a:rPr>
              <a:t>tyre footprint with 1mm water depth</a:t>
            </a:r>
          </a:p>
        </p:txBody>
      </p:sp>
      <p:pic>
        <p:nvPicPr>
          <p:cNvPr id="10244" name="Picture 8"/>
          <p:cNvPicPr>
            <a:picLocks noChangeAspect="1" noChangeArrowheads="1"/>
          </p:cNvPicPr>
          <p:nvPr/>
        </p:nvPicPr>
        <p:blipFill>
          <a:blip r:embed="rId3">
            <a:extLst>
              <a:ext uri="{28A0092B-C50C-407E-A947-70E740481C1C}">
                <a14:useLocalDpi xmlns:a14="http://schemas.microsoft.com/office/drawing/2010/main" val="0"/>
              </a:ext>
            </a:extLst>
          </a:blip>
          <a:srcRect l="55394"/>
          <a:stretch>
            <a:fillRect/>
          </a:stretch>
        </p:blipFill>
        <p:spPr bwMode="auto">
          <a:xfrm>
            <a:off x="1954213" y="1404938"/>
            <a:ext cx="162718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5" name="Picture 9"/>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55394"/>
          <a:stretch>
            <a:fillRect/>
          </a:stretch>
        </p:blipFill>
        <p:spPr bwMode="auto">
          <a:xfrm>
            <a:off x="1954213" y="1404938"/>
            <a:ext cx="1627187"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397000"/>
            <a:ext cx="15240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7" name="Picture 1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55394"/>
          <a:stretch>
            <a:fillRect/>
          </a:stretch>
        </p:blipFill>
        <p:spPr bwMode="auto">
          <a:xfrm>
            <a:off x="1981200" y="1397000"/>
            <a:ext cx="1627188"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8" name="Picture 12"/>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733800" y="1397000"/>
            <a:ext cx="15240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8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97000"/>
            <a:ext cx="16002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Rectangle 14"/>
          <p:cNvSpPr>
            <a:spLocks noChangeArrowheads="1"/>
          </p:cNvSpPr>
          <p:nvPr/>
        </p:nvSpPr>
        <p:spPr bwMode="auto">
          <a:xfrm>
            <a:off x="685800" y="1920875"/>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b="1">
                <a:solidFill>
                  <a:srgbClr val="ACBA19"/>
                </a:solidFill>
                <a:latin typeface="Arial" charset="0"/>
              </a:defRPr>
            </a:lvl1pPr>
            <a:lvl2pPr marL="742950" indent="-285750">
              <a:defRPr b="1">
                <a:solidFill>
                  <a:srgbClr val="ACBA19"/>
                </a:solidFill>
                <a:latin typeface="Arial" charset="0"/>
              </a:defRPr>
            </a:lvl2pPr>
            <a:lvl3pPr marL="1143000" indent="-228600">
              <a:defRPr b="1">
                <a:solidFill>
                  <a:srgbClr val="ACBA19"/>
                </a:solidFill>
                <a:latin typeface="Arial" charset="0"/>
              </a:defRPr>
            </a:lvl3pPr>
            <a:lvl4pPr marL="1600200" indent="-228600">
              <a:defRPr b="1">
                <a:solidFill>
                  <a:srgbClr val="ACBA19"/>
                </a:solidFill>
                <a:latin typeface="Arial" charset="0"/>
              </a:defRPr>
            </a:lvl4pPr>
            <a:lvl5pPr marL="2057400" indent="-228600">
              <a:defRPr b="1">
                <a:solidFill>
                  <a:srgbClr val="ACBA19"/>
                </a:solidFill>
                <a:latin typeface="Arial" charset="0"/>
              </a:defRPr>
            </a:lvl5pPr>
            <a:lvl6pPr marL="2514600" indent="-228600" eaLnBrk="0" fontAlgn="base" hangingPunct="0">
              <a:spcBef>
                <a:spcPct val="0"/>
              </a:spcBef>
              <a:spcAft>
                <a:spcPct val="0"/>
              </a:spcAft>
              <a:defRPr b="1">
                <a:solidFill>
                  <a:srgbClr val="ACBA19"/>
                </a:solidFill>
                <a:latin typeface="Arial" charset="0"/>
              </a:defRPr>
            </a:lvl6pPr>
            <a:lvl7pPr marL="2971800" indent="-228600" eaLnBrk="0" fontAlgn="base" hangingPunct="0">
              <a:spcBef>
                <a:spcPct val="0"/>
              </a:spcBef>
              <a:spcAft>
                <a:spcPct val="0"/>
              </a:spcAft>
              <a:defRPr b="1">
                <a:solidFill>
                  <a:srgbClr val="ACBA19"/>
                </a:solidFill>
                <a:latin typeface="Arial" charset="0"/>
              </a:defRPr>
            </a:lvl7pPr>
            <a:lvl8pPr marL="3429000" indent="-228600" eaLnBrk="0" fontAlgn="base" hangingPunct="0">
              <a:spcBef>
                <a:spcPct val="0"/>
              </a:spcBef>
              <a:spcAft>
                <a:spcPct val="0"/>
              </a:spcAft>
              <a:defRPr b="1">
                <a:solidFill>
                  <a:srgbClr val="ACBA19"/>
                </a:solidFill>
                <a:latin typeface="Arial" charset="0"/>
              </a:defRPr>
            </a:lvl8pPr>
            <a:lvl9pPr marL="3886200" indent="-228600" eaLnBrk="0" fontAlgn="base" hangingPunct="0">
              <a:spcBef>
                <a:spcPct val="0"/>
              </a:spcBef>
              <a:spcAft>
                <a:spcPct val="0"/>
              </a:spcAft>
              <a:defRPr b="1">
                <a:solidFill>
                  <a:srgbClr val="ACBA19"/>
                </a:solidFill>
                <a:latin typeface="Arial" charset="0"/>
              </a:defRPr>
            </a:lvl9pPr>
          </a:lstStyle>
          <a:p>
            <a:r>
              <a:rPr lang="en-NZ" altLang="en-US">
                <a:solidFill>
                  <a:schemeClr val="tx2"/>
                </a:solidFill>
              </a:rPr>
              <a:t>New tyre</a:t>
            </a:r>
          </a:p>
          <a:p>
            <a:r>
              <a:rPr lang="en-NZ" altLang="en-US">
                <a:solidFill>
                  <a:schemeClr val="tx2"/>
                </a:solidFill>
              </a:rPr>
              <a:t> (8mm)</a:t>
            </a:r>
            <a:endParaRPr lang="en-US" altLang="en-US">
              <a:solidFill>
                <a:schemeClr val="tx2"/>
              </a:solidFill>
            </a:endParaRPr>
          </a:p>
        </p:txBody>
      </p:sp>
      <p:sp>
        <p:nvSpPr>
          <p:cNvPr id="10251" name="Rectangle 15"/>
          <p:cNvSpPr>
            <a:spLocks noChangeArrowheads="1"/>
          </p:cNvSpPr>
          <p:nvPr/>
        </p:nvSpPr>
        <p:spPr bwMode="auto">
          <a:xfrm>
            <a:off x="685800" y="3124200"/>
            <a:ext cx="1676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b="1">
                <a:solidFill>
                  <a:srgbClr val="ACBA19"/>
                </a:solidFill>
                <a:latin typeface="Arial" charset="0"/>
              </a:defRPr>
            </a:lvl1pPr>
            <a:lvl2pPr marL="742950" indent="-285750">
              <a:defRPr b="1">
                <a:solidFill>
                  <a:srgbClr val="ACBA19"/>
                </a:solidFill>
                <a:latin typeface="Arial" charset="0"/>
              </a:defRPr>
            </a:lvl2pPr>
            <a:lvl3pPr marL="1143000" indent="-228600">
              <a:defRPr b="1">
                <a:solidFill>
                  <a:srgbClr val="ACBA19"/>
                </a:solidFill>
                <a:latin typeface="Arial" charset="0"/>
              </a:defRPr>
            </a:lvl3pPr>
            <a:lvl4pPr marL="1600200" indent="-228600">
              <a:defRPr b="1">
                <a:solidFill>
                  <a:srgbClr val="ACBA19"/>
                </a:solidFill>
                <a:latin typeface="Arial" charset="0"/>
              </a:defRPr>
            </a:lvl4pPr>
            <a:lvl5pPr marL="2057400" indent="-228600">
              <a:defRPr b="1">
                <a:solidFill>
                  <a:srgbClr val="ACBA19"/>
                </a:solidFill>
                <a:latin typeface="Arial" charset="0"/>
              </a:defRPr>
            </a:lvl5pPr>
            <a:lvl6pPr marL="2514600" indent="-228600" eaLnBrk="0" fontAlgn="base" hangingPunct="0">
              <a:spcBef>
                <a:spcPct val="0"/>
              </a:spcBef>
              <a:spcAft>
                <a:spcPct val="0"/>
              </a:spcAft>
              <a:defRPr b="1">
                <a:solidFill>
                  <a:srgbClr val="ACBA19"/>
                </a:solidFill>
                <a:latin typeface="Arial" charset="0"/>
              </a:defRPr>
            </a:lvl6pPr>
            <a:lvl7pPr marL="2971800" indent="-228600" eaLnBrk="0" fontAlgn="base" hangingPunct="0">
              <a:spcBef>
                <a:spcPct val="0"/>
              </a:spcBef>
              <a:spcAft>
                <a:spcPct val="0"/>
              </a:spcAft>
              <a:defRPr b="1">
                <a:solidFill>
                  <a:srgbClr val="ACBA19"/>
                </a:solidFill>
                <a:latin typeface="Arial" charset="0"/>
              </a:defRPr>
            </a:lvl7pPr>
            <a:lvl8pPr marL="3429000" indent="-228600" eaLnBrk="0" fontAlgn="base" hangingPunct="0">
              <a:spcBef>
                <a:spcPct val="0"/>
              </a:spcBef>
              <a:spcAft>
                <a:spcPct val="0"/>
              </a:spcAft>
              <a:defRPr b="1">
                <a:solidFill>
                  <a:srgbClr val="ACBA19"/>
                </a:solidFill>
                <a:latin typeface="Arial" charset="0"/>
              </a:defRPr>
            </a:lvl8pPr>
            <a:lvl9pPr marL="3886200" indent="-228600" eaLnBrk="0" fontAlgn="base" hangingPunct="0">
              <a:spcBef>
                <a:spcPct val="0"/>
              </a:spcBef>
              <a:spcAft>
                <a:spcPct val="0"/>
              </a:spcAft>
              <a:defRPr b="1">
                <a:solidFill>
                  <a:srgbClr val="ACBA19"/>
                </a:solidFill>
                <a:latin typeface="Arial" charset="0"/>
              </a:defRPr>
            </a:lvl9pPr>
          </a:lstStyle>
          <a:p>
            <a:r>
              <a:rPr lang="en-NZ" altLang="en-US">
                <a:solidFill>
                  <a:schemeClr val="tx2"/>
                </a:solidFill>
              </a:rPr>
              <a:t>Worn tyre</a:t>
            </a:r>
          </a:p>
          <a:p>
            <a:r>
              <a:rPr lang="en-NZ" altLang="en-US">
                <a:solidFill>
                  <a:schemeClr val="tx2"/>
                </a:solidFill>
              </a:rPr>
              <a:t>50%</a:t>
            </a:r>
            <a:endParaRPr lang="en-US" altLang="en-US">
              <a:solidFill>
                <a:schemeClr val="tx2"/>
              </a:solidFill>
            </a:endParaRPr>
          </a:p>
        </p:txBody>
      </p:sp>
      <p:sp>
        <p:nvSpPr>
          <p:cNvPr id="10252" name="Rectangle 16"/>
          <p:cNvSpPr>
            <a:spLocks noChangeArrowheads="1"/>
          </p:cNvSpPr>
          <p:nvPr/>
        </p:nvSpPr>
        <p:spPr bwMode="auto">
          <a:xfrm>
            <a:off x="685800" y="4510088"/>
            <a:ext cx="16764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defRPr b="1">
                <a:solidFill>
                  <a:srgbClr val="ACBA19"/>
                </a:solidFill>
                <a:latin typeface="Arial" charset="0"/>
              </a:defRPr>
            </a:lvl1pPr>
            <a:lvl2pPr marL="742950" indent="-285750">
              <a:defRPr b="1">
                <a:solidFill>
                  <a:srgbClr val="ACBA19"/>
                </a:solidFill>
                <a:latin typeface="Arial" charset="0"/>
              </a:defRPr>
            </a:lvl2pPr>
            <a:lvl3pPr marL="1143000" indent="-228600">
              <a:defRPr b="1">
                <a:solidFill>
                  <a:srgbClr val="ACBA19"/>
                </a:solidFill>
                <a:latin typeface="Arial" charset="0"/>
              </a:defRPr>
            </a:lvl3pPr>
            <a:lvl4pPr marL="1600200" indent="-228600">
              <a:defRPr b="1">
                <a:solidFill>
                  <a:srgbClr val="ACBA19"/>
                </a:solidFill>
                <a:latin typeface="Arial" charset="0"/>
              </a:defRPr>
            </a:lvl4pPr>
            <a:lvl5pPr marL="2057400" indent="-228600">
              <a:defRPr b="1">
                <a:solidFill>
                  <a:srgbClr val="ACBA19"/>
                </a:solidFill>
                <a:latin typeface="Arial" charset="0"/>
              </a:defRPr>
            </a:lvl5pPr>
            <a:lvl6pPr marL="2514600" indent="-228600" eaLnBrk="0" fontAlgn="base" hangingPunct="0">
              <a:spcBef>
                <a:spcPct val="0"/>
              </a:spcBef>
              <a:spcAft>
                <a:spcPct val="0"/>
              </a:spcAft>
              <a:defRPr b="1">
                <a:solidFill>
                  <a:srgbClr val="ACBA19"/>
                </a:solidFill>
                <a:latin typeface="Arial" charset="0"/>
              </a:defRPr>
            </a:lvl6pPr>
            <a:lvl7pPr marL="2971800" indent="-228600" eaLnBrk="0" fontAlgn="base" hangingPunct="0">
              <a:spcBef>
                <a:spcPct val="0"/>
              </a:spcBef>
              <a:spcAft>
                <a:spcPct val="0"/>
              </a:spcAft>
              <a:defRPr b="1">
                <a:solidFill>
                  <a:srgbClr val="ACBA19"/>
                </a:solidFill>
                <a:latin typeface="Arial" charset="0"/>
              </a:defRPr>
            </a:lvl7pPr>
            <a:lvl8pPr marL="3429000" indent="-228600" eaLnBrk="0" fontAlgn="base" hangingPunct="0">
              <a:spcBef>
                <a:spcPct val="0"/>
              </a:spcBef>
              <a:spcAft>
                <a:spcPct val="0"/>
              </a:spcAft>
              <a:defRPr b="1">
                <a:solidFill>
                  <a:srgbClr val="ACBA19"/>
                </a:solidFill>
                <a:latin typeface="Arial" charset="0"/>
              </a:defRPr>
            </a:lvl8pPr>
            <a:lvl9pPr marL="3886200" indent="-228600" eaLnBrk="0" fontAlgn="base" hangingPunct="0">
              <a:spcBef>
                <a:spcPct val="0"/>
              </a:spcBef>
              <a:spcAft>
                <a:spcPct val="0"/>
              </a:spcAft>
              <a:defRPr b="1">
                <a:solidFill>
                  <a:srgbClr val="ACBA19"/>
                </a:solidFill>
                <a:latin typeface="Arial" charset="0"/>
              </a:defRPr>
            </a:lvl9pPr>
          </a:lstStyle>
          <a:p>
            <a:r>
              <a:rPr lang="en-NZ" altLang="en-US">
                <a:solidFill>
                  <a:schemeClr val="tx2"/>
                </a:solidFill>
              </a:rPr>
              <a:t>Worn tyre</a:t>
            </a:r>
          </a:p>
          <a:p>
            <a:r>
              <a:rPr lang="en-NZ" altLang="en-US">
                <a:solidFill>
                  <a:schemeClr val="tx2"/>
                </a:solidFill>
              </a:rPr>
              <a:t>Minimum (1.6mm)</a:t>
            </a:r>
            <a:endParaRPr lang="en-US" altLang="en-US">
              <a:solidFill>
                <a:schemeClr val="tx2"/>
              </a:solidFill>
            </a:endParaRPr>
          </a:p>
        </p:txBody>
      </p:sp>
      <p:pic>
        <p:nvPicPr>
          <p:cNvPr id="10253" name="Picture 19" descr="sli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1600200"/>
            <a:ext cx="1508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946740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8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81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881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8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8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20445" y="225810"/>
            <a:ext cx="8682110"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We need to change the road safety conversation</a:t>
            </a:r>
            <a:endParaRPr lang="en-GB" sz="3200" b="1" dirty="0">
              <a:solidFill>
                <a:srgbClr val="00456A"/>
              </a:solidFill>
              <a:latin typeface="Lucida Sans" panose="020B0602030504020204" pitchFamily="34" charset="0"/>
            </a:endParaRPr>
          </a:p>
          <a:p>
            <a:endParaRPr lang="en-NZ" sz="2400" b="1" dirty="0">
              <a:solidFill>
                <a:srgbClr val="00456A"/>
              </a:solidFill>
              <a:latin typeface="Lucida Sans" panose="020B0602030504020204" pitchFamily="34" charset="0"/>
            </a:endParaRPr>
          </a:p>
        </p:txBody>
      </p:sp>
      <p:sp>
        <p:nvSpPr>
          <p:cNvPr id="2" name="Rectangle 1"/>
          <p:cNvSpPr/>
          <p:nvPr/>
        </p:nvSpPr>
        <p:spPr>
          <a:xfrm>
            <a:off x="4454310" y="5589240"/>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6948264" y="5614839"/>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268760"/>
            <a:ext cx="5208410" cy="2320969"/>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pic>
      <p:pic>
        <p:nvPicPr>
          <p:cNvPr id="12" name="Picture 11" descr="TnC Dec 2011.pdf - Adobe Reader"/>
          <p:cNvPicPr>
            <a:picLocks noChangeAspect="1"/>
          </p:cNvPicPr>
          <p:nvPr/>
        </p:nvPicPr>
        <p:blipFill rotWithShape="1">
          <a:blip r:embed="rId4">
            <a:grayscl/>
            <a:extLst>
              <a:ext uri="{28A0092B-C50C-407E-A947-70E740481C1C}">
                <a14:useLocalDpi xmlns:a14="http://schemas.microsoft.com/office/drawing/2010/main" val="0"/>
              </a:ext>
            </a:extLst>
          </a:blip>
          <a:srcRect/>
          <a:stretch/>
        </p:blipFill>
        <p:spPr>
          <a:xfrm>
            <a:off x="5257611" y="1030997"/>
            <a:ext cx="3562861" cy="4774267"/>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43657">
            <a:off x="1900259" y="3258632"/>
            <a:ext cx="3533683" cy="27975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a:spLocks noChangeArrowheads="1"/>
          </p:cNvSpPr>
          <p:nvPr/>
        </p:nvSpPr>
        <p:spPr bwMode="auto">
          <a:xfrm rot="20460114">
            <a:off x="1348122" y="2448633"/>
            <a:ext cx="6212377" cy="1938992"/>
          </a:xfrm>
          <a:prstGeom prst="rect">
            <a:avLst/>
          </a:prstGeom>
          <a:solidFill>
            <a:srgbClr val="FFC000"/>
          </a:solidFill>
          <a:ln>
            <a:noFill/>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NZ" altLang="en-US" sz="2400" b="1" dirty="0" smtClean="0">
                <a:solidFill>
                  <a:srgbClr val="FF0000"/>
                </a:solidFill>
                <a:latin typeface="Lucida Sans" panose="020B0602030504020204" pitchFamily="34" charset="0"/>
              </a:rPr>
              <a:t>Ask what contributed to the casualty</a:t>
            </a:r>
          </a:p>
          <a:p>
            <a:pPr algn="ctr" eaLnBrk="1" hangingPunct="1"/>
            <a:r>
              <a:rPr lang="en-NZ" altLang="en-US" sz="2400" b="1" dirty="0" smtClean="0">
                <a:solidFill>
                  <a:srgbClr val="FF0000"/>
                </a:solidFill>
                <a:latin typeface="Lucida Sans" panose="020B0602030504020204" pitchFamily="34" charset="0"/>
              </a:rPr>
              <a:t> (not just what caused the crash)</a:t>
            </a:r>
          </a:p>
          <a:p>
            <a:pPr algn="ctr" eaLnBrk="1" hangingPunct="1"/>
            <a:endParaRPr lang="en-NZ" altLang="en-US" sz="2400" b="1" dirty="0">
              <a:solidFill>
                <a:srgbClr val="FF0000"/>
              </a:solidFill>
              <a:latin typeface="Lucida Sans" panose="020B0602030504020204" pitchFamily="34" charset="0"/>
            </a:endParaRPr>
          </a:p>
          <a:p>
            <a:pPr algn="ctr" eaLnBrk="1" hangingPunct="1"/>
            <a:r>
              <a:rPr lang="en-NZ" altLang="en-US" sz="2400" b="1" dirty="0" smtClean="0">
                <a:solidFill>
                  <a:srgbClr val="FF0000"/>
                </a:solidFill>
                <a:latin typeface="Lucida Sans" panose="020B0602030504020204" pitchFamily="34" charset="0"/>
              </a:rPr>
              <a:t>Look beyond the driver; </a:t>
            </a:r>
          </a:p>
          <a:p>
            <a:pPr algn="ctr" eaLnBrk="1" hangingPunct="1"/>
            <a:r>
              <a:rPr lang="en-NZ" altLang="en-US" sz="2400" b="1" dirty="0" smtClean="0">
                <a:solidFill>
                  <a:srgbClr val="FF0000"/>
                </a:solidFill>
                <a:latin typeface="Lucida Sans" panose="020B0602030504020204" pitchFamily="34" charset="0"/>
              </a:rPr>
              <a:t>casualties are </a:t>
            </a:r>
            <a:r>
              <a:rPr lang="en-NZ" altLang="en-US" sz="2400" b="1" i="1" dirty="0" smtClean="0">
                <a:solidFill>
                  <a:srgbClr val="FF0000"/>
                </a:solidFill>
                <a:latin typeface="Lucida Sans" panose="020B0602030504020204" pitchFamily="34" charset="0"/>
              </a:rPr>
              <a:t>system failures</a:t>
            </a:r>
            <a:endParaRPr lang="en-NZ" altLang="en-US" sz="2400" b="1" i="1" dirty="0">
              <a:solidFill>
                <a:srgbClr val="FF0000"/>
              </a:solidFill>
              <a:latin typeface="Lucida Sans" panose="020B0602030504020204" pitchFamily="34" charset="0"/>
            </a:endParaRPr>
          </a:p>
        </p:txBody>
      </p:sp>
      <p:pic>
        <p:nvPicPr>
          <p:cNvPr id="9" name="Picture 8"/>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41397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239425" y="404487"/>
            <a:ext cx="8682110" cy="792162"/>
          </a:xfrm>
          <a:prstGeom prst="rect">
            <a:avLst/>
          </a:prstGeom>
          <a:noFill/>
          <a:ln w="9525">
            <a:noFill/>
            <a:miter lim="800000"/>
            <a:headEnd/>
            <a:tailEnd/>
          </a:ln>
        </p:spPr>
        <p:txBody>
          <a:bodyPr/>
          <a:lstStyle/>
          <a:p>
            <a:pPr algn="ctr"/>
            <a:r>
              <a:rPr lang="en-NZ" sz="3200" b="1" dirty="0" smtClean="0">
                <a:solidFill>
                  <a:srgbClr val="00456A"/>
                </a:solidFill>
                <a:latin typeface="Lucida Sans" panose="020B0602030504020204" pitchFamily="34" charset="0"/>
              </a:rPr>
              <a:t>The End </a:t>
            </a:r>
            <a:endParaRPr lang="en-GB" sz="3200" b="1" dirty="0">
              <a:solidFill>
                <a:srgbClr val="00456A"/>
              </a:solidFill>
              <a:latin typeface="Lucida Sans" panose="020B0602030504020204" pitchFamily="34" charset="0"/>
            </a:endParaRPr>
          </a:p>
          <a:p>
            <a:endParaRPr lang="en-NZ" sz="2400" b="1" dirty="0">
              <a:solidFill>
                <a:srgbClr val="00456A"/>
              </a:solidFill>
              <a:latin typeface="Lucida Sans" panose="020B0602030504020204" pitchFamily="34" charset="0"/>
            </a:endParaRPr>
          </a:p>
        </p:txBody>
      </p:sp>
      <p:sp>
        <p:nvSpPr>
          <p:cNvPr id="2" name="Rectangle 1"/>
          <p:cNvSpPr/>
          <p:nvPr/>
        </p:nvSpPr>
        <p:spPr>
          <a:xfrm>
            <a:off x="4454310" y="5589240"/>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6948264" y="5614839"/>
            <a:ext cx="90977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TextBox 8"/>
          <p:cNvSpPr txBox="1"/>
          <p:nvPr/>
        </p:nvSpPr>
        <p:spPr>
          <a:xfrm>
            <a:off x="1913261" y="2391669"/>
            <a:ext cx="5035003" cy="1938992"/>
          </a:xfrm>
          <a:prstGeom prst="rect">
            <a:avLst/>
          </a:prstGeom>
          <a:noFill/>
        </p:spPr>
        <p:txBody>
          <a:bodyPr wrap="square" rtlCol="0">
            <a:spAutoFit/>
          </a:bodyPr>
          <a:lstStyle/>
          <a:p>
            <a:pPr algn="ctr"/>
            <a:r>
              <a:rPr lang="en-NZ" sz="4000" b="1" dirty="0" smtClean="0">
                <a:solidFill>
                  <a:schemeClr val="accent1">
                    <a:lumMod val="50000"/>
                  </a:schemeClr>
                </a:solidFill>
              </a:rPr>
              <a:t>What role can </a:t>
            </a:r>
            <a:r>
              <a:rPr lang="en-NZ" sz="4000" b="1" dirty="0" smtClean="0">
                <a:solidFill>
                  <a:srgbClr val="C00000"/>
                </a:solidFill>
              </a:rPr>
              <a:t>you</a:t>
            </a:r>
            <a:r>
              <a:rPr lang="en-NZ" sz="4000" b="1" dirty="0" smtClean="0">
                <a:solidFill>
                  <a:schemeClr val="accent1">
                    <a:lumMod val="50000"/>
                  </a:schemeClr>
                </a:solidFill>
              </a:rPr>
              <a:t> play in developing a Safe System</a:t>
            </a:r>
            <a:endParaRPr lang="en-NZ" sz="4000" b="1" dirty="0">
              <a:solidFill>
                <a:schemeClr val="accent1">
                  <a:lumMod val="50000"/>
                </a:schemeClr>
              </a:solidFill>
            </a:endParaRPr>
          </a:p>
        </p:txBody>
      </p:sp>
      <p:sp>
        <p:nvSpPr>
          <p:cNvPr id="14" name="Subtitle 7"/>
          <p:cNvSpPr txBox="1">
            <a:spLocks/>
          </p:cNvSpPr>
          <p:nvPr/>
        </p:nvSpPr>
        <p:spPr bwMode="auto">
          <a:xfrm>
            <a:off x="195190" y="4941094"/>
            <a:ext cx="8682110" cy="792162"/>
          </a:xfrm>
          <a:prstGeom prst="rect">
            <a:avLst/>
          </a:prstGeom>
          <a:noFill/>
          <a:ln w="9525">
            <a:noFill/>
            <a:miter lim="800000"/>
            <a:headEnd/>
            <a:tailEnd/>
          </a:ln>
        </p:spPr>
        <p:txBody>
          <a:bodyPr/>
          <a:lstStyle/>
          <a:p>
            <a:pPr algn="ctr"/>
            <a:r>
              <a:rPr lang="en-NZ" sz="3200" b="1" dirty="0" smtClean="0">
                <a:solidFill>
                  <a:srgbClr val="00456A"/>
                </a:solidFill>
                <a:latin typeface="Lucida Sans" panose="020B0602030504020204" pitchFamily="34" charset="0"/>
              </a:rPr>
              <a:t>Thank You</a:t>
            </a:r>
            <a:endParaRPr lang="en-GB" sz="3200" b="1" dirty="0">
              <a:solidFill>
                <a:srgbClr val="00456A"/>
              </a:solidFill>
              <a:latin typeface="Lucida Sans" panose="020B0602030504020204" pitchFamily="34" charset="0"/>
            </a:endParaRPr>
          </a:p>
          <a:p>
            <a:endParaRPr lang="en-NZ" sz="2400" b="1" dirty="0">
              <a:solidFill>
                <a:srgbClr val="00456A"/>
              </a:solidFill>
              <a:latin typeface="Lucida Sans" panose="020B0602030504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020445" cy="1010285"/>
          </a:xfrm>
          <a:prstGeom prst="rect">
            <a:avLst/>
          </a:prstGeom>
          <a:noFill/>
          <a:ln>
            <a:noFill/>
          </a:ln>
        </p:spPr>
      </p:pic>
      <p:pic>
        <p:nvPicPr>
          <p:cNvPr id="12" name="Picture 4" descr="Image result for stop sign n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6650" y="261875"/>
            <a:ext cx="1060450" cy="137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9878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6" descr="http://t2.gstatic.com/images?q=tbn:ANd9GcS5AkYNcqs2v914y5QzyoJbIikwdET5AaNKzhOFXC0Rt7vQjqtErQ"/>
          <p:cNvPicPr>
            <a:picLocks noChangeAspect="1" noChangeArrowheads="1"/>
          </p:cNvPicPr>
          <p:nvPr/>
        </p:nvPicPr>
        <p:blipFill>
          <a:blip r:embed="rId2" cstate="print"/>
          <a:srcRect t="11781" b="11633"/>
          <a:stretch>
            <a:fillRect/>
          </a:stretch>
        </p:blipFill>
        <p:spPr bwMode="auto">
          <a:xfrm>
            <a:off x="-21706" y="1219200"/>
            <a:ext cx="9165706" cy="5638800"/>
          </a:xfrm>
          <a:prstGeom prst="rect">
            <a:avLst/>
          </a:prstGeom>
          <a:noFill/>
          <a:ln w="9525">
            <a:noFill/>
            <a:miter lim="800000"/>
            <a:headEnd/>
            <a:tailEnd/>
          </a:ln>
        </p:spPr>
      </p:pic>
      <p:sp>
        <p:nvSpPr>
          <p:cNvPr id="29698" name="Rectangle 2"/>
          <p:cNvSpPr>
            <a:spLocks noGrp="1" noChangeArrowheads="1"/>
          </p:cNvSpPr>
          <p:nvPr>
            <p:ph type="title"/>
          </p:nvPr>
        </p:nvSpPr>
        <p:spPr>
          <a:xfrm>
            <a:off x="1212850" y="188913"/>
            <a:ext cx="7931150" cy="1143000"/>
          </a:xfrm>
        </p:spPr>
        <p:txBody>
          <a:bodyPr/>
          <a:lstStyle/>
          <a:p>
            <a:pPr algn="l"/>
            <a:r>
              <a:rPr lang="en-NZ" sz="3200" b="1" dirty="0" smtClean="0">
                <a:solidFill>
                  <a:schemeClr val="accent1">
                    <a:lumMod val="50000"/>
                  </a:schemeClr>
                </a:solidFill>
                <a:latin typeface="Lucida Sans" panose="020B0602030504020204" pitchFamily="34" charset="0"/>
              </a:rPr>
              <a:t>International Disasters:</a:t>
            </a:r>
            <a:br>
              <a:rPr lang="en-NZ" sz="3200" b="1" dirty="0" smtClean="0">
                <a:solidFill>
                  <a:schemeClr val="accent1">
                    <a:lumMod val="50000"/>
                  </a:schemeClr>
                </a:solidFill>
                <a:latin typeface="Lucida Sans" panose="020B0602030504020204" pitchFamily="34" charset="0"/>
              </a:rPr>
            </a:br>
            <a:r>
              <a:rPr lang="en-NZ" sz="3200" b="1" dirty="0" smtClean="0">
                <a:solidFill>
                  <a:schemeClr val="accent1">
                    <a:lumMod val="50000"/>
                  </a:schemeClr>
                </a:solidFill>
                <a:latin typeface="Lucida Sans" panose="020B0602030504020204" pitchFamily="34" charset="0"/>
              </a:rPr>
              <a:t>2011 Japan Earthquake/Tsunami</a:t>
            </a:r>
            <a:endParaRPr lang="en-GB" sz="3200" b="1" dirty="0" smtClean="0">
              <a:solidFill>
                <a:schemeClr val="accent1">
                  <a:lumMod val="50000"/>
                </a:schemeClr>
              </a:solidFill>
              <a:latin typeface="Lucida Sans" panose="020B0602030504020204" pitchFamily="34" charset="0"/>
            </a:endParaRPr>
          </a:p>
        </p:txBody>
      </p:sp>
      <p:sp>
        <p:nvSpPr>
          <p:cNvPr id="24587" name="Text Box 11"/>
          <p:cNvSpPr txBox="1">
            <a:spLocks noChangeArrowheads="1"/>
          </p:cNvSpPr>
          <p:nvPr/>
        </p:nvSpPr>
        <p:spPr bwMode="auto">
          <a:xfrm rot="-897259">
            <a:off x="611188" y="3232150"/>
            <a:ext cx="8172450" cy="1625600"/>
          </a:xfrm>
          <a:prstGeom prst="rect">
            <a:avLst/>
          </a:prstGeom>
          <a:solidFill>
            <a:srgbClr val="EAEAEA"/>
          </a:solidFill>
          <a:ln w="9525">
            <a:solidFill>
              <a:schemeClr val="tx1"/>
            </a:solidFill>
            <a:miter lim="800000"/>
            <a:headEnd/>
            <a:tailEnd/>
          </a:ln>
        </p:spPr>
        <p:txBody>
          <a:bodyPr>
            <a:spAutoFit/>
          </a:bodyPr>
          <a:lstStyle/>
          <a:p>
            <a:pPr>
              <a:spcBef>
                <a:spcPct val="50000"/>
              </a:spcBef>
            </a:pPr>
            <a:r>
              <a:rPr lang="en-NZ" sz="10000" dirty="0"/>
              <a:t>Est &gt; 15,000</a:t>
            </a:r>
            <a:endParaRPr lang="en-AU" sz="10000" dirty="0"/>
          </a:p>
        </p:txBody>
      </p:sp>
      <p:sp>
        <p:nvSpPr>
          <p:cNvPr id="29700" name="Text Box 12"/>
          <p:cNvSpPr txBox="1">
            <a:spLocks noChangeArrowheads="1"/>
          </p:cNvSpPr>
          <p:nvPr/>
        </p:nvSpPr>
        <p:spPr bwMode="auto">
          <a:xfrm>
            <a:off x="684213" y="1700213"/>
            <a:ext cx="1296987" cy="1554162"/>
          </a:xfrm>
          <a:prstGeom prst="rect">
            <a:avLst/>
          </a:prstGeom>
          <a:noFill/>
          <a:ln w="9525">
            <a:noFill/>
            <a:miter lim="800000"/>
            <a:headEnd/>
            <a:tailEnd/>
          </a:ln>
        </p:spPr>
        <p:txBody>
          <a:bodyPr>
            <a:spAutoFit/>
          </a:bodyPr>
          <a:lstStyle/>
          <a:p>
            <a:pPr>
              <a:spcBef>
                <a:spcPct val="50000"/>
              </a:spcBef>
            </a:pPr>
            <a:r>
              <a:rPr lang="en-NZ" sz="3200" dirty="0"/>
              <a:t>How many died?</a:t>
            </a:r>
            <a:endParaRPr lang="en-AU" sz="3200"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2348214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
        <p:nvSpPr>
          <p:cNvPr id="4" name="Rectangle 2"/>
          <p:cNvSpPr txBox="1">
            <a:spLocks noChangeArrowheads="1"/>
          </p:cNvSpPr>
          <p:nvPr/>
        </p:nvSpPr>
        <p:spPr bwMode="auto">
          <a:xfrm>
            <a:off x="1259072" y="228600"/>
            <a:ext cx="8280400" cy="571500"/>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NZ" sz="3200" b="1" i="0" u="none" strike="noStrike" kern="0" spc="0" normalizeH="0" baseline="0" noProof="0" dirty="0" smtClean="0">
                <a:ln>
                  <a:noFill/>
                </a:ln>
                <a:solidFill>
                  <a:schemeClr val="tx2">
                    <a:lumMod val="75000"/>
                  </a:schemeClr>
                </a:solidFill>
                <a:effectLst/>
                <a:uLnTx/>
                <a:uFillTx/>
                <a:latin typeface="Lucida Sans" panose="020B0602030504020204" pitchFamily="34" charset="0"/>
                <a:ea typeface="+mj-ea"/>
                <a:cs typeface="+mj-cs"/>
              </a:rPr>
              <a:t>NZ disasters: Pike River Mine</a:t>
            </a:r>
            <a:endParaRPr kumimoji="0" lang="en-AU" sz="3200" b="1" i="0" u="none" strike="noStrike" kern="0" spc="0" normalizeH="0" baseline="0" noProof="0" dirty="0" smtClean="0">
              <a:ln>
                <a:noFill/>
              </a:ln>
              <a:solidFill>
                <a:schemeClr val="tx2">
                  <a:lumMod val="75000"/>
                </a:schemeClr>
              </a:solidFill>
              <a:effectLst/>
              <a:uLnTx/>
              <a:uFillTx/>
              <a:latin typeface="Lucida Sans" panose="020B0602030504020204" pitchFamily="34" charset="0"/>
              <a:ea typeface="+mj-ea"/>
              <a:cs typeface="+mj-cs"/>
            </a:endParaRPr>
          </a:p>
        </p:txBody>
      </p:sp>
      <p:sp>
        <p:nvSpPr>
          <p:cNvPr id="1026" name="AutoShape 2" descr="data:image/jpeg;base64,/9j/4AAQSkZJRgABAQAAAQABAAD/2wCEAAkGBhQSERUUExQVFRUWGBgVGBcYGBcaFxsYFxgWGBcYGBgXHSYeGBkjGRcUHy8gIycpLCwsFx4xNTAqNSYrLCkBCQoKDgwOFQ8PGCkcHBwpKSkpKSwpKSksKSkpKSwpKSkpKSkpKSksKSwpKSksKSkpKSkpKSkpKSkpKSkpKSksLP/AABEIAMcA/QMBIgACEQEDEQH/xAAbAAACAgMBAAAAAAAAAAAAAAAEBQMGAAECB//EAD4QAAIBAwMCBAMGBQMDBAMBAAECEQADIQQSMQVBIlFhcQYTgZGhscHR8BQjMkJSkuHxFTOCB1NickNz0hb/xAAaAQEBAQADAQAAAAAAAAAAAAABAAIDBAUG/8QAJhEBAAICAgICAgEFAAAAAAAAAAERAgMSIQQxE0EFIlEUFSMyYf/aAAwDAQACEQMRAD8A8r0F6nOn1FVWzeKmmdrVzmaQs+mvg80Rd1IWqn/1KDM0YOphxmtI8XXDzrpNUCarD6vOKNtXiBSFiLitNSpdbipV1EjFKG2eaN+dilWmuUZcuYqDV27Q7tWrl6ah3k1Ft79c3Lo4rpbdDvpyTihMeg3teVHrZIGf2a3cskdqzbVFVqy3Ec1u5oSQCABE/WKOOo2zMccUMurLtEkKfQY+8Vm5aqARcgzLdwwnMERE1PqNWNqAIMA+gnjk+wqZ2tK2FLDmJlvYxx95qG8UdQAGtjcBOzB3CIJJjkT2rTJfrTJBEEEduw71EjwRMgRExxPPHNMhaQAyzM2QAoGIn+oA9/QmjF6Obqj5SyYBaWC7cZ5PHrRaD6PSpcWczMADmIwRjMHkVq/0G4SIIbBjtx+4plo7CW2CBjIEEmNvsDOfpTCwpLHyHJUkn6SOf0rPKfo1Cr6zpzWmCEAmeVyPLv60bqegXLi7yfFGRxxwBHOKncuLeX3OHK+IwTkYI/Oaf72NsQqCCQUgEtiI3Tn3EVcpVKNb6FcIJA4O2Mzwcx9M1AdEwxBn2q1X+ql5lArAgYYkeQEc4GMViqjByuAsNLMBu4ELjPINPIKumlJHl+VdN0xxzg45HaMHPpTK/rE3MIiJPYzyIGK0NbPrgCD5AYH2U2i2zot5IGYEk9qEv6VkMMCKarqG+bKyAo8UYHmR9uPrQl/VSxLCZOO8VWiwitFq7CxXDipNKxonTTUCrUttytSMLQotLlL7Op9KL3cVoCpJouy3ag7b0TZuUgbawaKvPil/8RFd/PJpTCxrdt60TU9tKk7R47VgvZ4qVEFY4FSQlD5D2qDqGoKgAc0ZvqK6s4rM4m1cvaljM9z61Al8qcfUz++aN6nYg+fl/vQg0U8z6RWSI/iGYkqRtA/fHeiLdp3SUEz57sRzE4pNbfY4YCQpnPHPcdx6VY7/AF35yWyrBDEOpzLDyCrxHY1Ukei0VxwCm1wBJVTteBk5AP3VBrOp25DKkGJAOcxkNniZzUljRNcaTdCnJEBo2jBw0SSa4/6Zacz4wV7BGg+gliZ+6lIber+YvhABHaQJPpPetarqzQBtIPvmPf8AWiX6GrQyrdzMjZEZ+vaj9P0rhSl3jDQJnsD4faqkS6C+zXFVhgyckD2I3eX309tMQ21m8UYPZox94/Cpj0dNu5lcOQYUso7ASJWCeMTXKaVWAl/6F7L4ljzgkR2xnI86zlFmJAdYtruXY+1+4B5mIg8YM1GL52QCCTIYlBH2g8/SiLrWysiGaJBnkZxS63qRmGEnjy5ySD7UY+giut4eBjyE+1EaO6gVnOxSvixIaIAiZIJJjEfZQmpuujHMT9QfKoHV2WTsO4x/8hmceQPpWky/rS+BgEyREe3bND/w7dkBEkSPSurR2n049u1Tve8vuqRaa42k1KwrkCpNWzUq2yeK5W3mmmmswKYAVdIfOt7Yo8qKHvWhSm7N2i7N2lhaIou1cmlCnvV1auZqERHrUtuKrRjYM1P8yKXJfitXdVmkGAu1p7k0vOprpL9SGK+ak+ZnNAtqPKt/M4oknFsJGQDSTrethCLagAf3QPsX9aJOqxE0u15U2iJzj7z39awR3RQt5Jgbhhh6+fsabJoY4FVnoms+S+7kEjco5ZfIeo5Fes9O6XbdVdDuVgCp8wa1CV7TaI9xRqabnH7+2rIvRfStnohpoK4lqc1Itqmt7pDKZ8IPqQKguWwvMD6g/gaEW6/QC6m0kr5EdjVCbTvavkMSpUnw5II9jggj8a9GPULP/u2/9a/rSnr2nsXl3Ldtb1HAdZYDO338qJKvG7YQC45kOYQbcCcsGjiCf+aH6l0ZAdyt/L5M4gyfDmpem9Pus3iUfK7g5xBxKzmK41DqC1p0KxwOcHIYSO44PkazKJdXbDNK/wBO33nyGfxrX8CwG+RAEx39fxpg3TfGNviTsM59MUdqtJbsKN6eP+pgpO3PaTk/T7a1ClVPlHB5DT/xHlUnyR3pr/ErfYApbQKPCwEe4PmKit9MDTtdTHnj8aLRHeqMGibi1H8upON1M7VyRS7bUtp4xTAMlms+XOKitXsV2rx6VoItTYg1zaGDRl6yWAI5oS7bKyKC6t36lV6Wo/aprKmaEKZzXdquGWK6tNWkJtr9KmS2TQqXpo2zIpTtdDPeKjdSpj76LtNmutRDYNEkGySPOl922AD+An9805W0BNQ3NP3AH75rElXbjQZEjg086f8AEotKu75hgTtBAX+oknHH0pZ1LSQxEHzwKD1NiCMEeEdj3qC43/8A1BsEYt3T/wCXH2moE+N7Kqs2HaRMl/y8+ap38IfWpV0ZIptLQ/xzbmRp/oXx+FCdR+MFuDOmUeoYg59qSWtCTXZ0sVIdpOpfMO3aI5GZj6dhH5Uw0rOLu1AASOex4x6GTzSLT2o8Skq4Iggwc496ZWXaLpeD4Qf9TAZiiTErFqrjhVJ2znjacc4aPb3qr6ogOWuMbjn+0GYHaT+Q4p5otTbuWDuWGUGCoMAE8mefLn86QW9JLGAR388H0qoHWg195lZFQW4X+3kA8EFu9cL09Ffxs152WSsCFPJHlu9amsaEICz3BOBIBnEEd/y7UDrLwe5sE+ESSOZGczxjtTCbu6crbLwEE7SuZUnjnvXJ0F1P6GVpGcjt2PrQ7ZQbSzGQeMTwCc85rLLMv9MtPMxzmcHis5QoLrtRAVLFadc0hGwrQWpQtT2VAz5VJPZswOc0TKkZoQauKks392Y9K0hJugRFD3k3VMtjPhMH7v8AaidNZDna3hft5H286kQajRMme1crcIOM0/ueAwRJ4ihLnSTcJFrB/wASY+zvQgiavcOInFdIwFBX9M1tiryCP3zUW7vP1pJpZvZmmdnUgjNVn5nrU1q8RzVaWR7wAmpdPdmq+urJ74q5/CXw388fMclUxEct5+wri2bcdccsvTm1astuXHEsvWWiRz2zFENaKoDE8Tnufyr0bpXw5YQSVD5I8QnFE/8ASbDSosoJ7gV5uX5XVE1Tux4GX3LyzVaZgN0Awew7VF1HQ9wOwGfQDj76v3VfhEBWNskFQW2+feB5Ymq4uhQkvHibkya7+jfhvxvCXS3actU1KsHRHntUS6fbycHjy9c/ZVn1HTGQzwJnP3CDzS+5064QRMGZGBge35VzOEstoADxkRzPtwKjNmdpMCfqIIwaN/6ZcJgszd4MAY9pqW309iIJHtj9mKiAOj8SlTBnkRj6fStbx8u4IkyFMYnJNHXdA22FJ55HP0od+ksLbASSzg+KAYg9veKpAfpoi6kYC5Enwx33fbRuq6mqQdgkmIIE7fPnyrrQ9NKlcyAcj8R3mm1notu58yFkkGM5nBiPb7JpRXa625G4iFnbjsPsxiu9e9hFC2rffxXQWnIJ2v23cDAoxvhuR/LO3gkEkksYOMxEyDkmjLHwqFQvccZXIU5AJ5IxBzz61JWdKfmH5aiIwM9ok/nx5VFd2IYLNM/2j25xTvV2AgVdPYb5jDdJWTAJxmORH20TpbCOod7Sgt2W5tOCRnmeKFSiF/KudxqP8qxSaknBrYehwczXQaqEkY1Jp7+01AXrFzSDrR6kEmiLmsEbcEzI/KD296TIwArVu/makdYALE55JoUayRPcZmfsjyrqxcBRt2cUFpunF3CqR4jGTAHuao7QnqHUTdUb1VwMBohx3ORz9ZpVd0w+nII4jy96sz9O01q0wa4xuz/UI2R6Dk/7V1d6lpX04t3LRB7XbYUZ7Ejk+1MxRjtVGtAYrscV3qiEG3k8z5zwfaKg3xQhFm2WMAZr0X4N6oyp8ooRHeD9Kp3RtSAnA3A/8U7HWrhjP1HNdTydXzYzi9Tws8dMxnlPt6t0fqdsSpye/fNE37yk7gK866JrGC8mSeasGl6uYz9v6V8pu8SdWUzHb3v6eM/8mP2cXNRjvBOfpzVd61022rhrZ2g8r+npRmo6wpZVXOR28zkClXxLq4YAcDH2xXpfj8so2R9W6vmaI+KeUJOq9EN1bZsvAVlZlJJ3AceLMf71vWaFk4Cmc5Bx6T++KUaXqjgMqORiMZ+6mHTX1NxoLKVU43LBwAeR796+jmXzNOUtOGjZzuP9Q8+ODAJrhensTLKFjGGLfaSBPFWlNIxElc8yIg1LY6YG3buzbRx2A9PU0wFVOjHYV0vS2YGLQzySBH2kVYG6aF5DHypD1o3isWn2hSRtIkEdpnv60h1pukWh/wBy9bVuyqQGH14GAfpXI6laW5sCC5tmGBVjOQYM/wCJifOarLC7tPzlAYvyABO1Y7cgTS8dYSzg2FczO4lhEk8xz2+2r0npWm0zXCNlogZ5NtefUtgVONItv/u39ImZj5nzHk+lsSa8+6Jqjqt0tatGZHEu2dqiZ2g/ZirfpOrbvCLXynURtJAnaYkHvJjFEz/Cowa5pgDNy9c7n5enFsf6r5iPWKqvVLuktsNvT9ZcDcN/EHMf/qUj76O6l1W+j7bY/sydpO5iQIA7HmvPdV1a81xi15gcDxMRxI86LRO1v1xWwsf7VP8AJx/xXBSKCjqG4p5FSu8dq5W7nPFQQfNqS3dqK4uay3ZmlCjcxXKvWvl4qKSDFIHrrdsU16TdBOAJPFVpzTDomqh84AzNMSqTda0bW7mZIbxAny8vpWaMEqVPHIPlVg1DjUBQFwn9x/fFR/8ATQs0KGaf4dPywbotz/bLKWj25qHXdBX5TMANwUkR6Zqx9DVNm3aDBiYHbgn6RTLVWNls7/lwQeGAOfJT70OSrh5Pa1W0zTGx1Jh6ilN63DkeRNd2iRxRKx6k/t9dcQR2p70zq1y9/SklRJAIGPrVV0absEVeuj/BtzYrIYLASMznj8q8nzM9WuO6iX0XhZ7upyn9YRW+ssrFig3dhzt849TSXV9Qd3gyR+degav4KNu0bgG5+CIOPbzrzi5di4QOAYri8DZr2ZTOH0152znr6ys56Le2kkqDJ71cNB1zapPyVOcZjJgeXkKomhMtGR7VZ3uxbU7e8SfxgV7lw+crtZrfXZQn5a4nC478UDoviP8AnlGQKCN3JJkGO0Yil6a0orOASTnMAfYO3pQQ1AN0XoO6CsAgLz7TRyXE56/190BKKo8pknH1oHSax2bgQVLHmMk0vus2otkuYG4jw8xjuf3ioND1Ft0LgbQuc/0zRaqG+t6kMQCy+HdjAI8UDHfjn1qB+li/btq4USoE7QGAxB3c4xzgiuuoW4UE5OwmTHdmP61rpdq9duIwkwB+48q3P044+0HQ/h3Uae6TtV0BEGNyknAKGMds4x3q49G+EbDO968G+YSSWLeENPC8SQY9PKjOmPIiYIkQP8f9s/f5V02lubyqLgghXwYLnOCZwAM/hWftuule+LOqtpXtpuuXNzbmIChoBMqCBk+oFVjX+Jt9tXuK/jhgdykkgqfM45ph8Y9WupdtrdVQUydqsHUkwCTPcKDjzqF/iO7AKnBAGQJgcTJM8mjIQpaHtWi+OD9K6/iV5AWftrlLgMwAKfTMdo2UH+01sFRyKIAqG+Nuc8ximkgYDtTfo+m07p/OW4DmGQjOe4I5FD9Nt2rs/MuNa7Biu5ATO3cQZAMeWKv3QvhmwbAts6MT4p8RBJCzDKQIkGKkp934ftE/yrx8/Gv5jv8ASlms6RcXEBvVWB+7n7qu/wD6i3Lel01nTWURGuS1x1UbmVGhRvMkAnJz2qidN6nDqrf08cnk8SeSKom1MUxejsQPEJONoDbp8uKY6P4ZfgypPEjBj1mutTrNlyA3h5Yp5nIwcEj6Uz0muRkY7gzqNwbxTIzkEmDyDHnSEuiBT+W0SufQ0VetzQD6xWbcO9Fi6YwaU3oL+y5J47/TH4fhUnWVHzGIMggEfZSvVnK+5+8UZ1G5/LU//D7xWJc2v1KnfwpZjmDyJ9618uOfuo2zaZgPDM1KnSyfID34ok4x2afCmka462wAWuOoz2UZP3TXuuk6VsAKkSOB7cCvJf8A0+0Vv54Nx9rqYUTAM4x6+le1aMKw5B7mfuPvEV8d+WznLdxexnnljqwiCbqvUmVGkE9/qOYryf4j2/MNwJBJkjie817J1fRm9BUyByBzVA+JegO8siszDAWJP+wq/F7sNeffTlxjHPROMe1f6RYDeMH6RkflTid6KCYg4gfqaF6P0DUrc2NbABE849pE59Ks+m0iKwS6jA8zJ2n/AOpB/Kvq8N+vOeMZRbyNmnPGLmCZrouh0UEAbQSOcg8A4++hOs21s2FdGZm3bFQpEty0sD29BzXolj4esEYnicM4Gay78J6ciNjAejuPwauzwdbk8eXqV20m1lAJMwwcc+3OIqT4f3XbwWYADMTt/tUS3J+n1r1S18J6YNi3P/ncOOCckgmYFKPim3a0ItNbWC77SZ/sjcRk+cUcYHKVb61pR835e7B2Jux/cRJ8sSfsqz6PRWNLb2pcFwsQktAMZJJg9o/AUg1F4PqVcrI+YhPEcqc+kU+1eps3LijZbgIxwqxJIGYGeDW5YiaTjTKWVrbBYMwoGfck0SrsGVgQNpnAPse/vSkaCyT/ANu1/oX9KiuaS0P/AMa/SR+BoVnGu0YuO94oAWVFZtrEAW5IOT65FeJdY6l8y6zoAiEnaqiBtBIBgedXvr+tt2tPdKB1YKY/mXIk4yC0d6ordGdbVliGh03CRjkgxHas5Em1lsBzAgTxXOmu5ijer2CLjGMEmPpzSxxGR2rEd4tT1JmzEcRWn3upA2xGfpmmnT9OHtI22Znj3otdKiq0iARHPniuL5a6cvx32T9Ka0tm5au7tzkEbRMbRg++T9DTL4acpeVd77AQdoJQmMn67exqKxoUZWba0L5GfvFA6nUNbYXVkZxu/q4867Ee3BM29C+IfhzT6q9YVLjtb+ReuSWBIIZSBkYyzE15HqEAYxMTjzjt9asOm+Ji+o33C9tXVkPyvCVDDsBAiRketAanoTnc1om5bUxuI2nicqeP9q1PfoQiGuKjjnOP1qN9cQJHLYPt9PeoRo2aIj3JEVLptE1wgKOBMnj7aCO6bdOCabHrirI5gffSJrZTDY9Zx9tS27VseN5AP9Imdx//AJ9aKBsdXuQMf8h+/vow22u7ETtM+vBA+tAXACFCL3B4qz9E0RVD8wST2iiXJhNN6To4I/pCGOCBz+BqZOluOU+oI/A/70UdIWgf2+ZB3+wb8zJoj+Eus25XKRgCN2B6A1cW/kB2+iBowyn8DjuMTVy+FtcEU23YG768snmJ8qXbnhVcSCCC6iCDyJBJx/xUPVNWlsCJ+b/aqmGn3Hb9a8zzfAjyMfdS7+Hl48OGULs2vhPCVAGD++9Ba3UeJWSDOD2qkaDWXdpZyniOAzhSSORPG7iix1raUVwFLTtO9YJXtIPvXjf2nZj/ANdrVlo9xktH8NxJicqB+NJPiPQ3HIQNG0zvj9aNt9fQKN1xRK92Xy96RXvjI/zEBQEHwspDYxJ3GRPOafG8XycNnLip364/2mJNPhPqEE2iwZwTw3IB/wAau1lJAnn3+6vNfhKxp1Y3ruqBaSdp3Fhnnd/V29quKfGGkXAvSfLa8n2xxX1muZ4xbxNkxOX6+m9doW/jLG246KwuF1XiU2sPQbi2cGY7c0l+Oulpca2GEqqGAYMEnJyO4H3VIPjrTJqbjM9wq6W9kIxEoWDgLG4HxKfI+kUl6p8Zrf1Wy3bJXauXlW82lSOAsn1imWFe1Nj5tzapIDO0Ef4oDHHPGPSlj6w2NRcthi4Q7ZJIPAJ8+5NMW1a2rtskEKC5A5ME+GRMSAYqs6u3aa1e1DOfmtcO1AwBMtzHJxTLC16f4gI5DfSD+lFn4hUjJj3BH4iK83sdbjBJHuPzH6UzsddnyPsZ+7ms2KMfirWl7R/xJEkR2z29q9B6t0Q3NJotg27bQVg1uchbYke5n7q8j6trFYqCIhhu8471630/42shAPmAYkAsODx7cR9KfZh4psnmST3NcPp5pg1muPl1EuGjP+RiurelggzMEEifLtRpWuVXxCSdvcKF3EehIqo2JfWbSWtKVBA8JMxjz++oQhugs7QqQIBBOf8A4sR91cXrIFw/L3FD/lG77uw/OtfIM8UhP8m0m1kDO3fdAI9gRB/eaO6V8RmzadDZ3s5J3lhGRAkAcCgFtn1+ymGjcKpmyGJ4LbsHtBHInsR9aoRBsK8AD9/jR/QbgUksLhBXHy2VWLSIksD4eeKP6lcN24XaBgABeBA7A5FcWrWMCPPNZmYLWqtBydi3QDE/Muqxn1hRNcfwQHILHH90wPsE0Shit3GIH3+dUqGrCGRlg3Yg/SKI+SQu43HB8t7D8D69qBu6mBu7c4j9g1wdZcQMykf2jxAEx3knPNZatZen6VtRtKuyDkh2bPnBAP4VYj8LKqs5cEhS52gkkKJIEgSY8684/wD9NdWP6YPmPYfSjLHX79224VCyqGDuBCrIjxHie8CtMvRtF8LB7KXAwUOoaCkkbswe0/Xms6n8B703oV3gTBTaDg9x6VSl+NntgIFDQikGTzA7TzFD6z4i1PykZ/mKd0gSqlhzlRwoxyO8U0bMb3TwGZBdtMQynC+GImCCIB3QRzMHFG2On3LoCW4bZ/ST/QpMkkjgzPAFb6TeXWXbkq6FfDcG/kmcYzHpVpsaZ0G1XAVcAbBP1zn6AVUrU21p1a88O+2NpVQu7cMMATggEY74xT/4c669p2t3Qz2WlZubRcX0IMEjbyOaUdU6bcXUfNt2XNxtxdUKxuH99tiZ4MwQM1vperN7UFtRKQyyjrDE/wBskHglRBEiRWfStF1/UW/4hrtssoc7efCqgYBA4z7zP0rVvT3rn8spJ/7iPgEbI3HfGQDjnuK38REEXmXazM247CuBMg579o855NQdP618z5dv5ssqqtxnDFAATvthrZmDgTEY54omEbnq9+Rcc22eHCNtx4tskiBJheD/AJGubmu+du1CIiYRLombjEYMf+3bJwQJmMmhuodQLwFQm0Dkq8ruUlRDRnHJI4IEd6L6X0lVJuM4PzJQq6RM7SIkjjHFUKZI+oWGuuoT+qGgHvnNBWvge6WyoBPckRVxufDCbtwG09oLCPaZis+TqEJ2sHA7HnPqa5Z7YiKVDU/AVzsFf2MfjSXUfC722BNt8GePL1r0y31OMXBcT7CPtipW6lbIIW4Z/fpWS8sXpju7u0gTIB4k+VNR042wqsFuSNwDQdoJOIPExP2Vd7r6e5Ab5bZnxMvPrJzSvVPpwxDBRHe2VYH8INEzRVC4xA4X/Sv6VAdQ3p/pX9KfN08kzx/5D9KjudPHd0+rD9K2zZH89vP7hUW4ziaeNpbYx8y1/qBNDstsZDrgx7+UH37UKy0bvWs1BKSQrFTgEj28sTRQuoTMkT93r60X4FA3PifIkemBWbaJtM7XGCqjEnyk0RqNMVO0jxeX3dqe2tTsn5bMGyBHhM/pFI3tMhLux+ZMwxOc9/TB+yqZCP5SAmG3RAGDHrye3FSBsAn9/rRFm0rLgNH+UKBPfvxM/SudL1e0hYOjs09oGMY55o6UuUkZrV5dy8kTzHNSDr9lp222njxN+hrjUdaRVP8AJk5zxFatBvlTgCF9fPtHvXD3SE2BdxPJPH7mozrd2TG3/En0+tZa1gYqogQTDQc8xI8xiKz9kNatqzgXGIXG4gSfpVgtdUU22tpcFq0owiSXf1LxAnv3pIzsrN4RkHnAB9zU2g0+TAkYJjvEedKSdLsD567jtUNJbtjIz7xmnXVbW9n8e+FVV4zMM5U8dwPtpcLO4EDjdk+vBA86M1PT2AJWOIEc+2KJmkK6Pe+Vcul1newK5AMSZPODFWMdVsskjUFRMEG4MR/9iZqkXYGN2I3ZBxKjGeeSKHW1J8Hc8Zjgf703/KXDqPxIQcXi4APjxwcbRtjt3qOyyNa3Od8AAKZmZk9sR5VWrK+Mgj3H1FML7g7grcg9jjw4GPOAJxWekK12t2qUUoUTa4XYgk8QQf6u/tJ86rfzGtbvlyBcYeEgEleR98ggc0Yly68qOFBHHMdj3ORUdm4PlAvCtu4HbgzHYRP6UWjLpXU/4a6jtubcpLoMKGYnBBwYn7addW6ut5VKncgxtMcxM4quHUBkO4wJwZDGOQI8zMzXenZVH8ti2IXcQAp9oG78qis3Tus6orgqV7b5JAnIJBGc1Pf+KH3svy1BwCQTyBmB5H3qv6C8ybXZiYjCmZHqTjNRai9cF5rkDacxz28/OtXQPD8XkQpt79xjxnHkTAofWgmSo2nPB9J4j6UmLu+1oAg/hFEtrbn9JjxSJjIx7+lNh3pCSDhfeJMwPP8AeKgtalMzJMmcetR6vTFG8LHj9MVKumFvkxOazKU6/wBNuAFh4lHMGSP/ALDke9A0U2pdXlWIIyCDn7aIF5Lv/dXa3/uIAD/5JwfcQfemCE0bweJmmDXBwBPtUQ6QwyIdP8kP3NOV+oqaFQRO48kZ2D6nlvuqCeywgGNs5zn0+tFaXVHscyM949KV3LpLYIPrMRA+7tU66jA4kyc57+VRORd28oGjcOe/l93PvUCqBkwCWDZHJziW4EGAMUO+qg21Zjt2BmniTOf+Kiua8P5ETC+WO5+33xWZg2bowVmKxmAOwkzj8qD6tpygmJyWJ2+fckHBnvWC6wAIAgQZB2+OBloOMBvsoPVaguSviIwTknOfwk1RCsCt8CNgIgZJyST39Kma5KQxYxP/ADzW/lqOT9P19K5du64McjypAfIPMDA9PepmEHcJIWCJ75+yi02lSSoJ4yBEe3nR3S+mhlZk24Xc6sSvvEnJiTAzzTKcrb3W9y2lubtqhnOQSJwo5gDvUnS2Zs7bajIEqcwBmAR51JousobZUqFa5klAYHYf3QDzwuQak1OnUJCbmzJHKAwuTGWOODjPeizTLNpVDBgZCNcDb48WTERknBrk69SVLIx3eEndORBkYHJAx99LDfZnEE4mAIAHntAwOPKsuXwQARPbGDOP39K1Vsj9RZe8NyQyGcRG3YSsFp9Sans6IW0EQSRkjIx2EiKh6RfQHblgwyCIAYz3nIwM81mov/zWUNC4AIBhy2CJGf0rGRFhWYDbxMEjmPQxHnxQ+r1AQyDvzk+v071PoFa2SHEKxBUzPmPFW9MoIb+lpJIUk4IwDAjzP7NEEFevgCUJ3sOQIJjs04x7fZSu31Bt5V13b4WcTHaPOiur7bTBgszypJwe8/lQeieS1wqDjwiYjtIjmkG/UVCqAAFM8QCf19ZqLVsmFA2nkds+UmoLd2WBuBie3t2+lNdUtl0SI3Bs4JJ3cH6R91Emklu+gRgBJ/qicTGc/SaPnAJGDA9JIBjGTzQqaa2CIJBByZ557D1AqPUXXYMWLG2ATKkSOw3HsDz581x5TZ9N3P5dzYPEs9ucxjymi9RZB8Q3KQQBABE5GR93NLhrSICbSNytubOe2O/fEUXe6sZEruPczia176tm0SW3vF5gZgxPpWfwygkM2RjOfxoa3rXUEoZJMnw9z5UFqmUmQGcnLFsGcTj3muSZiBauBe4phZ0uxQ9w7VbKqoBZvyUe+fSsrKYUpX1uPD4V8h+fnXJ2v/UIgcgflOPpWVlScPpSnAgHvP7j7KjRZYxz5n0rKyoi3VmtSxGFjgYAkj9ih7FwbVG3IHMmD7j7KysoI17VwCcRE44IJjj3PehmJMHvMY8qysqCK+sNB/YnmoF5+tZWVpHKWmuKpV/GuAMjvwDwKjtXdhLXXOAUIAkiJHPETWVlYUBfmG3blQADhj3I7c8ZzA7+1daLUMFEHLY9vt71lZWoVibyNagz4jP07e1CjJz51lZWoBonS2ZLlxVlbWTkSJwDntntmgxrBJZwzJAUqIAGeefTiPrW6ysT7MCr/XbcptmJknMgDn37d6LJQgXDO1lLLBjnBJ7kiP0msrKKpss+I7klMyIx7QP96kXQ3V2ldpMBoxEMM84j0rdZUHem0r5N0SjLuLKRgKQvBg43AfWsvkAAoDExJP8AaOe/Ex61qsqAvQ2xIVWG65wYIOTtAzRa9Kuk3CCCqbQTOfLEjz9vOsrK488YpZJtIo3xcIUdoEk4wPL7TXF22lwyqERiNxnvkk8nHoKysrqYz+luKugeoQiFjk84FCnT+RrKytxlNQo7f//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1028" name="Picture 4" descr="http://img.allvoices.com/thumbs/image/609/480/88102296-the-explosion.jpg"/>
          <p:cNvPicPr>
            <a:picLocks noChangeAspect="1" noChangeArrowheads="1"/>
          </p:cNvPicPr>
          <p:nvPr/>
        </p:nvPicPr>
        <p:blipFill>
          <a:blip r:embed="rId4" cstate="print"/>
          <a:srcRect/>
          <a:stretch>
            <a:fillRect/>
          </a:stretch>
        </p:blipFill>
        <p:spPr bwMode="auto">
          <a:xfrm>
            <a:off x="0" y="800100"/>
            <a:ext cx="9144000" cy="6057900"/>
          </a:xfrm>
          <a:prstGeom prst="rect">
            <a:avLst/>
          </a:prstGeom>
          <a:noFill/>
        </p:spPr>
      </p:pic>
      <p:sp>
        <p:nvSpPr>
          <p:cNvPr id="7" name="Text Box 11"/>
          <p:cNvSpPr txBox="1">
            <a:spLocks noChangeArrowheads="1"/>
          </p:cNvSpPr>
          <p:nvPr/>
        </p:nvSpPr>
        <p:spPr bwMode="auto">
          <a:xfrm rot="-897259">
            <a:off x="582296" y="2753093"/>
            <a:ext cx="8172450" cy="1631216"/>
          </a:xfrm>
          <a:prstGeom prst="rect">
            <a:avLst/>
          </a:prstGeom>
          <a:solidFill>
            <a:srgbClr val="EAEAEA"/>
          </a:solidFill>
          <a:ln w="9525">
            <a:solidFill>
              <a:schemeClr val="tx1"/>
            </a:solidFill>
            <a:miter lim="800000"/>
            <a:headEnd/>
            <a:tailEnd/>
          </a:ln>
        </p:spPr>
        <p:txBody>
          <a:bodyPr>
            <a:spAutoFit/>
          </a:bodyPr>
          <a:lstStyle/>
          <a:p>
            <a:pPr algn="ctr">
              <a:spcBef>
                <a:spcPct val="50000"/>
              </a:spcBef>
            </a:pPr>
            <a:r>
              <a:rPr lang="en-NZ" sz="10000" dirty="0" smtClean="0"/>
              <a:t>29 Died</a:t>
            </a:r>
            <a:endParaRPr lang="en-AU" sz="10000" dirty="0"/>
          </a:p>
        </p:txBody>
      </p:sp>
    </p:spTree>
    <p:extLst>
      <p:ext uri="{BB962C8B-B14F-4D97-AF65-F5344CB8AC3E}">
        <p14:creationId xmlns:p14="http://schemas.microsoft.com/office/powerpoint/2010/main" val="123337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txBox="1">
            <a:spLocks/>
          </p:cNvSpPr>
          <p:nvPr/>
        </p:nvSpPr>
        <p:spPr bwMode="auto">
          <a:xfrm>
            <a:off x="1152471" y="236235"/>
            <a:ext cx="6700612" cy="792162"/>
          </a:xfrm>
          <a:prstGeom prst="rect">
            <a:avLst/>
          </a:prstGeom>
          <a:noFill/>
          <a:ln w="9525">
            <a:noFill/>
            <a:miter lim="800000"/>
            <a:headEnd/>
            <a:tailEnd/>
          </a:ln>
        </p:spPr>
        <p:txBody>
          <a:bodyPr/>
          <a:lstStyle/>
          <a:p>
            <a:r>
              <a:rPr lang="en-NZ" sz="3200" b="1" dirty="0" smtClean="0">
                <a:solidFill>
                  <a:srgbClr val="00456A"/>
                </a:solidFill>
                <a:latin typeface="Lucida Sans" panose="020B0602030504020204" pitchFamily="34" charset="0"/>
              </a:rPr>
              <a:t>Worldwide road </a:t>
            </a:r>
            <a:r>
              <a:rPr lang="en-NZ" sz="3200" b="1" dirty="0">
                <a:solidFill>
                  <a:srgbClr val="00456A"/>
                </a:solidFill>
                <a:latin typeface="Lucida Sans" panose="020B0602030504020204" pitchFamily="34" charset="0"/>
              </a:rPr>
              <a:t>t</a:t>
            </a:r>
            <a:r>
              <a:rPr lang="en-NZ" sz="3200" b="1" dirty="0" smtClean="0">
                <a:solidFill>
                  <a:srgbClr val="00456A"/>
                </a:solidFill>
                <a:latin typeface="Lucida Sans" panose="020B0602030504020204" pitchFamily="34" charset="0"/>
              </a:rPr>
              <a:t>rauma</a:t>
            </a:r>
            <a:endParaRPr lang="en-NZ" sz="3200" b="1" dirty="0">
              <a:solidFill>
                <a:srgbClr val="00456A"/>
              </a:solidFill>
              <a:latin typeface="Lucida Sans" panose="020B0602030504020204" pitchFamily="34" charset="0"/>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81685"/>
            <a:ext cx="4185496" cy="2662898"/>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6910" y="4181685"/>
            <a:ext cx="4218454" cy="2662898"/>
          </a:xfrm>
          <a:prstGeom prst="rect">
            <a:avLst/>
          </a:prstGeom>
          <a:noFill/>
          <a:ln w="9525">
            <a:noFill/>
            <a:miter lim="800000"/>
            <a:headEnd/>
            <a:tailEnd/>
          </a:ln>
        </p:spPr>
      </p:pic>
      <p:pic>
        <p:nvPicPr>
          <p:cNvPr id="11"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910" y="1372962"/>
            <a:ext cx="4218454" cy="2607470"/>
          </a:xfrm>
          <a:prstGeom prst="rect">
            <a:avLst/>
          </a:prstGeom>
          <a:noFill/>
          <a:ln w="12700">
            <a:noFill/>
            <a:miter lim="800000"/>
            <a:headEnd/>
            <a:tailEnd/>
          </a:ln>
        </p:spPr>
      </p:pic>
      <p:pic>
        <p:nvPicPr>
          <p:cNvPr id="1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89" y="1372962"/>
            <a:ext cx="4251668" cy="2607469"/>
          </a:xfrm>
          <a:prstGeom prst="rect">
            <a:avLst/>
          </a:prstGeom>
          <a:noFill/>
          <a:ln w="9525">
            <a:noFill/>
            <a:miter lim="800000"/>
            <a:headEnd/>
            <a:tailEnd/>
          </a:ln>
        </p:spPr>
      </p:pic>
      <p:sp>
        <p:nvSpPr>
          <p:cNvPr id="13" name="Text Box 8"/>
          <p:cNvSpPr txBox="1">
            <a:spLocks noChangeArrowheads="1"/>
          </p:cNvSpPr>
          <p:nvPr/>
        </p:nvSpPr>
        <p:spPr bwMode="auto">
          <a:xfrm rot="-746935">
            <a:off x="160400" y="1409629"/>
            <a:ext cx="7302368" cy="830997"/>
          </a:xfrm>
          <a:prstGeom prst="rect">
            <a:avLst/>
          </a:prstGeom>
          <a:solidFill>
            <a:srgbClr val="FFFFFF"/>
          </a:solidFill>
          <a:ln w="9525">
            <a:noFill/>
            <a:miter lim="800000"/>
            <a:headEnd/>
            <a:tailEnd/>
          </a:ln>
        </p:spPr>
        <p:txBody>
          <a:bodyPr wrap="square">
            <a:spAutoFit/>
          </a:bodyPr>
          <a:lstStyle/>
          <a:p>
            <a:pPr algn="ctr">
              <a:spcBef>
                <a:spcPct val="50000"/>
              </a:spcBef>
            </a:pPr>
            <a:r>
              <a:rPr lang="en-NZ" sz="4800" dirty="0" smtClean="0"/>
              <a:t>1.24 million deaths pa</a:t>
            </a:r>
            <a:endParaRPr lang="en-AU" sz="4800" dirty="0"/>
          </a:p>
        </p:txBody>
      </p:sp>
      <p:sp>
        <p:nvSpPr>
          <p:cNvPr id="14" name="Text Box 9"/>
          <p:cNvSpPr txBox="1">
            <a:spLocks noChangeArrowheads="1"/>
          </p:cNvSpPr>
          <p:nvPr/>
        </p:nvSpPr>
        <p:spPr bwMode="auto">
          <a:xfrm rot="-821886">
            <a:off x="206745" y="2602442"/>
            <a:ext cx="8451510" cy="830997"/>
          </a:xfrm>
          <a:prstGeom prst="rect">
            <a:avLst/>
          </a:prstGeom>
          <a:solidFill>
            <a:srgbClr val="FFFFFF"/>
          </a:solidFill>
          <a:ln w="9525">
            <a:noFill/>
            <a:miter lim="800000"/>
            <a:headEnd/>
            <a:tailEnd/>
          </a:ln>
        </p:spPr>
        <p:txBody>
          <a:bodyPr wrap="square">
            <a:spAutoFit/>
          </a:bodyPr>
          <a:lstStyle>
            <a:defPPr>
              <a:defRPr lang="en-AU"/>
            </a:defPPr>
            <a:lvl1pPr algn="ctr">
              <a:spcBef>
                <a:spcPct val="50000"/>
              </a:spcBef>
              <a:defRPr sz="4800"/>
            </a:lvl1pPr>
          </a:lstStyle>
          <a:p>
            <a:r>
              <a:rPr lang="en-NZ" dirty="0"/>
              <a:t>Est 20-50 million injured pa</a:t>
            </a:r>
            <a:endParaRPr lang="en-AU" dirty="0"/>
          </a:p>
        </p:txBody>
      </p:sp>
      <mc:AlternateContent xmlns:mc="http://schemas.openxmlformats.org/markup-compatibility/2006" xmlns:a14="http://schemas.microsoft.com/office/drawing/2010/main">
        <mc:Choice Requires="a14">
          <p:sp>
            <p:nvSpPr>
              <p:cNvPr id="15" name="Text Box 9"/>
              <p:cNvSpPr txBox="1">
                <a:spLocks noChangeArrowheads="1"/>
              </p:cNvSpPr>
              <p:nvPr/>
            </p:nvSpPr>
            <p:spPr bwMode="auto">
              <a:xfrm rot="-821886">
                <a:off x="601980" y="3885916"/>
                <a:ext cx="8451510" cy="1569660"/>
              </a:xfrm>
              <a:prstGeom prst="rect">
                <a:avLst/>
              </a:prstGeom>
              <a:solidFill>
                <a:srgbClr val="FFFFFF"/>
              </a:solidFill>
              <a:ln w="9525">
                <a:noFill/>
                <a:miter lim="800000"/>
                <a:headEnd/>
                <a:tailEnd/>
              </a:ln>
            </p:spPr>
            <p:txBody>
              <a:bodyPr wrap="square">
                <a:spAutoFit/>
              </a:bodyPr>
              <a:lstStyle>
                <a:defPPr>
                  <a:defRPr lang="en-AU"/>
                </a:defPPr>
                <a:lvl1pPr algn="ctr">
                  <a:spcBef>
                    <a:spcPct val="50000"/>
                  </a:spcBef>
                  <a:defRPr sz="4800"/>
                </a:lvl1pPr>
              </a:lstStyle>
              <a:p>
                <a:pPr>
                  <a:spcBef>
                    <a:spcPts val="0"/>
                  </a:spcBef>
                </a:pPr>
                <a14:m>
                  <m:oMath xmlns:m="http://schemas.openxmlformats.org/officeDocument/2006/math">
                    <m:r>
                      <m:rPr>
                        <m:sty m:val="p"/>
                      </m:rPr>
                      <a:rPr lang="en-NZ" b="0" i="0" dirty="0" smtClean="0">
                        <a:latin typeface="Cambria Math"/>
                        <a:ea typeface="Cambria Math"/>
                      </a:rPr>
                      <m:t>NZ</m:t>
                    </m:r>
                    <m:r>
                      <a:rPr lang="en-NZ" b="0" i="0" dirty="0" smtClean="0">
                        <a:latin typeface="Cambria Math"/>
                        <a:ea typeface="Cambria Math"/>
                      </a:rPr>
                      <m:t>: </m:t>
                    </m:r>
                    <m:r>
                      <a:rPr lang="en-NZ" i="1" dirty="0" smtClean="0">
                        <a:latin typeface="Cambria Math"/>
                        <a:ea typeface="Cambria Math"/>
                      </a:rPr>
                      <m:t>≅</m:t>
                    </m:r>
                  </m:oMath>
                </a14:m>
                <a:r>
                  <a:rPr lang="en-NZ" dirty="0" smtClean="0"/>
                  <a:t> 25/month killed</a:t>
                </a:r>
              </a:p>
              <a:p>
                <a:pPr>
                  <a:spcBef>
                    <a:spcPts val="0"/>
                  </a:spcBef>
                </a:pPr>
                <a:r>
                  <a:rPr lang="en-NZ" dirty="0" smtClean="0"/>
                  <a:t>200/month hospitalised</a:t>
                </a:r>
                <a:endParaRPr lang="en-AU" dirty="0"/>
              </a:p>
            </p:txBody>
          </p:sp>
        </mc:Choice>
        <mc:Fallback xmlns="">
          <p:sp>
            <p:nvSpPr>
              <p:cNvPr id="15" name="Text Box 9"/>
              <p:cNvSpPr txBox="1">
                <a:spLocks noRot="1" noChangeAspect="1" noMove="1" noResize="1" noEditPoints="1" noAdjustHandles="1" noChangeArrowheads="1" noChangeShapeType="1" noTextEdit="1"/>
              </p:cNvSpPr>
              <p:nvPr/>
            </p:nvSpPr>
            <p:spPr bwMode="auto">
              <a:xfrm rot="-821886">
                <a:off x="601980" y="3885916"/>
                <a:ext cx="8451510" cy="1569660"/>
              </a:xfrm>
              <a:prstGeom prst="rect">
                <a:avLst/>
              </a:prstGeom>
              <a:blipFill rotWithShape="1">
                <a:blip r:embed="rId7"/>
                <a:stretch>
                  <a:fillRect b="-3448"/>
                </a:stretch>
              </a:blipFill>
              <a:ln w="9525">
                <a:noFill/>
                <a:miter lim="800000"/>
                <a:headEnd/>
                <a:tailEnd/>
              </a:ln>
            </p:spPr>
            <p:txBody>
              <a:bodyPr/>
              <a:lstStyle/>
              <a:p>
                <a:r>
                  <a:rPr lang="en-NZ">
                    <a:noFill/>
                  </a:rPr>
                  <a:t> </a:t>
                </a:r>
              </a:p>
            </p:txBody>
          </p:sp>
        </mc:Fallback>
      </mc:AlternateContent>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0" y="-1"/>
            <a:ext cx="1020445" cy="1010285"/>
          </a:xfrm>
          <a:prstGeom prst="rect">
            <a:avLst/>
          </a:prstGeom>
          <a:noFill/>
          <a:ln>
            <a:noFill/>
          </a:ln>
        </p:spPr>
      </p:pic>
    </p:spTree>
    <p:extLst>
      <p:ext uri="{BB962C8B-B14F-4D97-AF65-F5344CB8AC3E}">
        <p14:creationId xmlns:p14="http://schemas.microsoft.com/office/powerpoint/2010/main" val="238072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366550"/>
            <a:ext cx="280511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1314449" y="141330"/>
            <a:ext cx="8086725" cy="900113"/>
          </a:xfrm>
          <a:noFill/>
          <a:ln w="9525">
            <a:noFill/>
            <a:miter lim="800000"/>
            <a:headEnd/>
            <a:tailEnd/>
          </a:ln>
        </p:spPr>
        <p:txBody>
          <a:bodyPr/>
          <a:lstStyle/>
          <a:p>
            <a:pPr algn="l"/>
            <a:r>
              <a:rPr lang="en-AU" altLang="en-US" b="1" kern="1200" dirty="0" smtClean="0">
                <a:solidFill>
                  <a:srgbClr val="00456A"/>
                </a:solidFill>
                <a:latin typeface="Lucida Sans" pitchFamily="34" charset="0"/>
                <a:ea typeface="+mn-ea"/>
                <a:cs typeface="+mn-cs"/>
              </a:rPr>
              <a:t>Decade </a:t>
            </a:r>
            <a:r>
              <a:rPr lang="en-AU" altLang="en-US" b="1" kern="1200" dirty="0">
                <a:solidFill>
                  <a:srgbClr val="00456A"/>
                </a:solidFill>
                <a:latin typeface="Lucida Sans" pitchFamily="34" charset="0"/>
                <a:ea typeface="+mn-ea"/>
                <a:cs typeface="+mn-cs"/>
              </a:rPr>
              <a:t>of Action </a:t>
            </a:r>
            <a:r>
              <a:rPr lang="en-AU" altLang="en-US" b="1" kern="1200" dirty="0" smtClean="0">
                <a:solidFill>
                  <a:srgbClr val="00456A"/>
                </a:solidFill>
                <a:latin typeface="Lucida Sans" pitchFamily="34" charset="0"/>
                <a:ea typeface="+mn-ea"/>
                <a:cs typeface="+mn-cs"/>
              </a:rPr>
              <a:t>for Road Safety (2011-2020) - </a:t>
            </a:r>
            <a:r>
              <a:rPr lang="en-AU" altLang="en-US" b="1" kern="1200" dirty="0" smtClean="0">
                <a:solidFill>
                  <a:srgbClr val="00456A"/>
                </a:solidFill>
                <a:latin typeface="Lucida Sans" pitchFamily="34" charset="0"/>
              </a:rPr>
              <a:t>United Nations response</a:t>
            </a:r>
            <a:endParaRPr lang="en-AU" altLang="en-US" b="1" kern="1200" dirty="0">
              <a:solidFill>
                <a:srgbClr val="00456A"/>
              </a:solidFill>
              <a:latin typeface="Lucida Sans" pitchFamily="34" charset="0"/>
              <a:ea typeface="+mn-ea"/>
              <a:cs typeface="+mn-cs"/>
            </a:endParaRPr>
          </a:p>
        </p:txBody>
      </p:sp>
      <p:sp>
        <p:nvSpPr>
          <p:cNvPr id="9220" name="Content Placeholder 2"/>
          <p:cNvSpPr>
            <a:spLocks noGrp="1"/>
          </p:cNvSpPr>
          <p:nvPr>
            <p:ph idx="1"/>
          </p:nvPr>
        </p:nvSpPr>
        <p:spPr>
          <a:xfrm>
            <a:off x="250825" y="4447249"/>
            <a:ext cx="6105525" cy="1326687"/>
          </a:xfrm>
        </p:spPr>
        <p:txBody>
          <a:bodyPr/>
          <a:lstStyle/>
          <a:p>
            <a:pPr>
              <a:lnSpc>
                <a:spcPct val="90000"/>
              </a:lnSpc>
            </a:pPr>
            <a:r>
              <a:rPr lang="en-AU" altLang="en-US" dirty="0" smtClean="0">
                <a:solidFill>
                  <a:srgbClr val="00456A"/>
                </a:solidFill>
                <a:latin typeface="Arial" pitchFamily="34" charset="0"/>
              </a:rPr>
              <a:t>Supported by 90+ countries</a:t>
            </a:r>
          </a:p>
          <a:p>
            <a:pPr>
              <a:lnSpc>
                <a:spcPct val="90000"/>
              </a:lnSpc>
            </a:pPr>
            <a:r>
              <a:rPr lang="en-AU" altLang="en-US" dirty="0" smtClean="0">
                <a:solidFill>
                  <a:srgbClr val="00456A"/>
                </a:solidFill>
                <a:latin typeface="Arial" pitchFamily="34" charset="0"/>
              </a:rPr>
              <a:t>Coordinated </a:t>
            </a:r>
            <a:r>
              <a:rPr lang="en-AU" altLang="en-US" dirty="0">
                <a:solidFill>
                  <a:srgbClr val="00456A"/>
                </a:solidFill>
                <a:latin typeface="Arial" pitchFamily="34" charset="0"/>
              </a:rPr>
              <a:t>g</a:t>
            </a:r>
            <a:r>
              <a:rPr lang="en-AU" altLang="en-US" dirty="0" smtClean="0">
                <a:solidFill>
                  <a:srgbClr val="00456A"/>
                </a:solidFill>
                <a:latin typeface="Arial" pitchFamily="34" charset="0"/>
              </a:rPr>
              <a:t>lobal action</a:t>
            </a:r>
          </a:p>
          <a:p>
            <a:pPr>
              <a:lnSpc>
                <a:spcPct val="90000"/>
              </a:lnSpc>
            </a:pPr>
            <a:r>
              <a:rPr lang="en-AU" altLang="en-US" dirty="0" smtClean="0">
                <a:solidFill>
                  <a:srgbClr val="00456A"/>
                </a:solidFill>
                <a:latin typeface="Arial" pitchFamily="34" charset="0"/>
              </a:rPr>
              <a:t>Safe system approach is key</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5" y="1726913"/>
            <a:ext cx="523081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0" y="2986749"/>
            <a:ext cx="23050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http://www.makeroadssafe.org/PublishingImages/Decade/tag_large.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7209" y="2492375"/>
            <a:ext cx="2421607" cy="182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31909032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1477645" y="220579"/>
            <a:ext cx="7228205" cy="900113"/>
          </a:xfrm>
          <a:noFill/>
          <a:ln w="9525">
            <a:no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AU" altLang="en-US" sz="3200" b="1" kern="1200" dirty="0" smtClean="0">
                <a:solidFill>
                  <a:srgbClr val="00456A"/>
                </a:solidFill>
                <a:latin typeface="Lucida Sans" pitchFamily="34" charset="0"/>
                <a:ea typeface="+mn-ea"/>
                <a:cs typeface="+mn-cs"/>
              </a:rPr>
              <a:t>New Zealand context</a:t>
            </a:r>
            <a:endParaRPr lang="en-AU" altLang="en-US" sz="3200" b="1" kern="1200" dirty="0">
              <a:solidFill>
                <a:srgbClr val="00456A"/>
              </a:solidFill>
              <a:latin typeface="Lucida Sans" pitchFamily="34" charset="0"/>
              <a:ea typeface="+mn-ea"/>
              <a:cs typeface="+mn-cs"/>
            </a:endParaRPr>
          </a:p>
        </p:txBody>
      </p:sp>
      <p:pic>
        <p:nvPicPr>
          <p:cNvPr id="8" name="Picture 7" descr="C:\Users\Eric Howard\Pictures\2010-05-16\312.JPG"/>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419346"/>
            <a:ext cx="4266728" cy="3276364"/>
          </a:xfrm>
          <a:prstGeom prst="rect">
            <a:avLst/>
          </a:prstGeom>
          <a:noFill/>
        </p:spPr>
      </p:pic>
      <p:pic>
        <p:nvPicPr>
          <p:cNvPr id="10" name="Content Placeholder 3" descr="Hutt roa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8399" y="3426512"/>
            <a:ext cx="4570329" cy="3289419"/>
          </a:xfrm>
          <a:prstGeom prst="rect">
            <a:avLst/>
          </a:prstGeom>
        </p:spPr>
      </p:pic>
      <p:pic>
        <p:nvPicPr>
          <p:cNvPr id="7" name="Picture 2" descr="C:\Users\lisar\AppData\Local\Microsoft\Windows\Temporary Internet Files\Content.Outlook\CIXHMOP8\Seddonvil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04" y="998746"/>
            <a:ext cx="2752195" cy="35437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087" y="865396"/>
            <a:ext cx="4771641" cy="3197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20445" cy="1010285"/>
          </a:xfrm>
          <a:prstGeom prst="rect">
            <a:avLst/>
          </a:prstGeom>
          <a:noFill/>
          <a:ln>
            <a:noFill/>
          </a:ln>
        </p:spPr>
      </p:pic>
    </p:spTree>
    <p:extLst>
      <p:ext uri="{BB962C8B-B14F-4D97-AF65-F5344CB8AC3E}">
        <p14:creationId xmlns:p14="http://schemas.microsoft.com/office/powerpoint/2010/main" val="2398379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ubtitle 7"/>
          <p:cNvSpPr txBox="1">
            <a:spLocks/>
          </p:cNvSpPr>
          <p:nvPr/>
        </p:nvSpPr>
        <p:spPr bwMode="auto">
          <a:xfrm>
            <a:off x="1071968" y="253852"/>
            <a:ext cx="7816851" cy="792162"/>
          </a:xfrm>
          <a:prstGeom prst="rect">
            <a:avLst/>
          </a:prstGeom>
          <a:noFill/>
          <a:ln w="9525">
            <a:noFill/>
            <a:miter lim="800000"/>
            <a:headEnd/>
            <a:tailEnd/>
          </a:ln>
        </p:spPr>
        <p:txBody>
          <a:bodyPr/>
          <a:lstStyle/>
          <a:p>
            <a:r>
              <a:rPr lang="en-NZ" sz="3200" b="1" dirty="0">
                <a:solidFill>
                  <a:srgbClr val="00456A"/>
                </a:solidFill>
                <a:latin typeface="Lucida Sans" panose="020B0602030504020204" pitchFamily="34" charset="0"/>
              </a:rPr>
              <a:t>How </a:t>
            </a:r>
            <a:r>
              <a:rPr lang="en-NZ" sz="3200" b="1" dirty="0" smtClean="0">
                <a:solidFill>
                  <a:srgbClr val="00456A"/>
                </a:solidFill>
                <a:latin typeface="Lucida Sans" panose="020B0602030504020204" pitchFamily="34" charset="0"/>
              </a:rPr>
              <a:t>do we compare internationally?</a:t>
            </a:r>
            <a:r>
              <a:rPr lang="en-NZ" sz="3200" b="1" dirty="0">
                <a:solidFill>
                  <a:srgbClr val="00456A"/>
                </a:solidFill>
                <a:latin typeface="Lucida Sans" panose="020B0602030504020204" pitchFamily="34" charset="0"/>
              </a:rPr>
              <a:t/>
            </a:r>
            <a:br>
              <a:rPr lang="en-NZ" sz="3200" b="1" dirty="0">
                <a:solidFill>
                  <a:srgbClr val="00456A"/>
                </a:solidFill>
                <a:latin typeface="Lucida Sans" panose="020B0602030504020204" pitchFamily="34" charset="0"/>
              </a:rPr>
            </a:br>
            <a:endParaRPr lang="en-NZ" sz="2400" b="1" dirty="0">
              <a:solidFill>
                <a:srgbClr val="00456A"/>
              </a:solidFill>
              <a:latin typeface="Lucida Sans" panose="020B0602030504020204" pitchFamily="34" charset="0"/>
            </a:endParaRPr>
          </a:p>
        </p:txBody>
      </p:sp>
      <p:sp>
        <p:nvSpPr>
          <p:cNvPr id="7" name="TextBox 6"/>
          <p:cNvSpPr txBox="1"/>
          <p:nvPr/>
        </p:nvSpPr>
        <p:spPr>
          <a:xfrm>
            <a:off x="1750635" y="6036746"/>
            <a:ext cx="5976664" cy="307777"/>
          </a:xfrm>
          <a:prstGeom prst="rect">
            <a:avLst/>
          </a:prstGeom>
          <a:noFill/>
        </p:spPr>
        <p:txBody>
          <a:bodyPr wrap="square" rtlCol="0">
            <a:spAutoFit/>
          </a:bodyPr>
          <a:lstStyle/>
          <a:p>
            <a:pPr algn="ctr"/>
            <a:r>
              <a:rPr lang="en-NZ" sz="1400" b="1" dirty="0" smtClean="0"/>
              <a:t>Road fatalities per 100,000 population in 2014:  NZ = 6.5</a:t>
            </a:r>
            <a:endParaRPr lang="en-NZ" sz="1400" b="1"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4" y="945806"/>
            <a:ext cx="8637995" cy="4906064"/>
          </a:xfrm>
          <a:prstGeom prst="rect">
            <a:avLst/>
          </a:prstGeom>
          <a:noFill/>
          <a:ln w="9525">
            <a:noFill/>
            <a:miter lim="800000"/>
            <a:headEnd/>
            <a:tailEnd/>
          </a:ln>
          <a:effectLst/>
        </p:spPr>
      </p:pic>
      <p:grpSp>
        <p:nvGrpSpPr>
          <p:cNvPr id="6" name="Group 5"/>
          <p:cNvGrpSpPr/>
          <p:nvPr/>
        </p:nvGrpSpPr>
        <p:grpSpPr>
          <a:xfrm>
            <a:off x="100007" y="6175845"/>
            <a:ext cx="5081593" cy="580086"/>
            <a:chOff x="100007" y="6175845"/>
            <a:chExt cx="5081593" cy="580086"/>
          </a:xfrm>
        </p:grpSpPr>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07" y="6175845"/>
              <a:ext cx="940680" cy="580086"/>
            </a:xfrm>
            <a:prstGeom prst="rect">
              <a:avLst/>
            </a:prstGeom>
          </p:spPr>
        </p:pic>
        <p:sp>
          <p:nvSpPr>
            <p:cNvPr id="10" name="TextBox 9"/>
            <p:cNvSpPr txBox="1"/>
            <p:nvPr userDrawn="1"/>
          </p:nvSpPr>
          <p:spPr>
            <a:xfrm>
              <a:off x="851666" y="6494871"/>
              <a:ext cx="4329934" cy="246221"/>
            </a:xfrm>
            <a:prstGeom prst="rect">
              <a:avLst/>
            </a:prstGeom>
            <a:noFill/>
          </p:spPr>
          <p:txBody>
            <a:bodyPr wrap="square" rtlCol="0">
              <a:spAutoFit/>
            </a:bodyPr>
            <a:lstStyle/>
            <a:p>
              <a:pPr eaLnBrk="0" hangingPunct="0">
                <a:defRPr/>
              </a:pPr>
              <a:r>
                <a:rPr lang="en-GB" sz="1000" b="1" dirty="0" smtClean="0">
                  <a:solidFill>
                    <a:prstClr val="black"/>
                  </a:solidFill>
                  <a:latin typeface="Lucida Sans" panose="020B0602030504020204" pitchFamily="34" charset="0"/>
                </a:rPr>
                <a:t>:</a:t>
              </a:r>
              <a:r>
                <a:rPr lang="en-GB" sz="1000" b="1" dirty="0" smtClean="0">
                  <a:solidFill>
                    <a:srgbClr val="FFC000"/>
                  </a:solidFill>
                  <a:latin typeface="Lucida Sans" panose="020B0602030504020204" pitchFamily="34" charset="0"/>
                </a:rPr>
                <a:t> </a:t>
              </a:r>
              <a:r>
                <a:rPr lang="en-GB" sz="1000" dirty="0" smtClean="0">
                  <a:solidFill>
                    <a:prstClr val="white">
                      <a:lumMod val="50000"/>
                    </a:prstClr>
                  </a:solidFill>
                  <a:latin typeface="Lucida Sans" panose="020B0602030504020204" pitchFamily="34" charset="0"/>
                </a:rPr>
                <a:t>the Safe System in Practice</a:t>
              </a:r>
            </a:p>
          </p:txBody>
        </p:sp>
      </p:grpSp>
      <p:pic>
        <p:nvPicPr>
          <p:cNvPr id="11" name="Picture 10"/>
          <p:cNvPicPr/>
          <p:nvPr/>
        </p:nvPicPr>
        <p:blipFill>
          <a:blip r:embed="rId5">
            <a:extLst>
              <a:ext uri="{28A0092B-C50C-407E-A947-70E740481C1C}">
                <a14:useLocalDpi xmlns:a14="http://schemas.microsoft.com/office/drawing/2010/main" val="0"/>
              </a:ext>
            </a:extLst>
          </a:blip>
          <a:srcRect/>
          <a:stretch>
            <a:fillRect/>
          </a:stretch>
        </p:blipFill>
        <p:spPr bwMode="auto">
          <a:xfrm>
            <a:off x="-9486" y="0"/>
            <a:ext cx="1020445" cy="1010285"/>
          </a:xfrm>
          <a:prstGeom prst="rect">
            <a:avLst/>
          </a:prstGeom>
          <a:noFill/>
          <a:ln>
            <a:noFill/>
          </a:ln>
        </p:spPr>
      </p:pic>
    </p:spTree>
    <p:extLst>
      <p:ext uri="{BB962C8B-B14F-4D97-AF65-F5344CB8AC3E}">
        <p14:creationId xmlns:p14="http://schemas.microsoft.com/office/powerpoint/2010/main" val="2482141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Safer Journeys_Powerpoint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arrow"/>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7FC7D1DFCBB4DAF12F0F583E5727F" ma:contentTypeVersion="12" ma:contentTypeDescription="Create a new document." ma:contentTypeScope="" ma:versionID="3183aaf253e1b737959cf8b806d09f22">
  <xsd:schema xmlns:xsd="http://www.w3.org/2001/XMLSchema" xmlns:xs="http://www.w3.org/2001/XMLSchema" xmlns:p="http://schemas.microsoft.com/office/2006/metadata/properties" xmlns:ns2="5a56619b-5606-4a2b-8065-d5f1974d9ed5" xmlns:ns3="e3d1d8a1-fed5-4680-8fac-b27b0658afc4" targetNamespace="http://schemas.microsoft.com/office/2006/metadata/properties" ma:root="true" ma:fieldsID="5f7b77ff09cdf542f7f9b313e190010d" ns2:_="" ns3:_="">
    <xsd:import namespace="5a56619b-5606-4a2b-8065-d5f1974d9ed5"/>
    <xsd:import namespace="e3d1d8a1-fed5-4680-8fac-b27b0658af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56619b-5606-4a2b-8065-d5f1974d9e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d1d8a1-fed5-4680-8fac-b27b0658afc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2736F8-38E4-46AC-B032-56D9860F9550}"/>
</file>

<file path=customXml/itemProps2.xml><?xml version="1.0" encoding="utf-8"?>
<ds:datastoreItem xmlns:ds="http://schemas.openxmlformats.org/officeDocument/2006/customXml" ds:itemID="{9063327E-93DF-4BA5-AA8B-4FD3B8A61091}"/>
</file>

<file path=customXml/itemProps3.xml><?xml version="1.0" encoding="utf-8"?>
<ds:datastoreItem xmlns:ds="http://schemas.openxmlformats.org/officeDocument/2006/customXml" ds:itemID="{EECB6547-1743-4BCC-B221-D9FB9416552F}"/>
</file>

<file path=docProps/app.xml><?xml version="1.0" encoding="utf-8"?>
<Properties xmlns="http://schemas.openxmlformats.org/officeDocument/2006/extended-properties" xmlns:vt="http://schemas.openxmlformats.org/officeDocument/2006/docPropsVTypes">
  <Template/>
  <TotalTime>7133</TotalTime>
  <Words>1775</Words>
  <Application>Microsoft Office PowerPoint</Application>
  <PresentationFormat>On-screen Show (4:3)</PresentationFormat>
  <Paragraphs>306</Paragraphs>
  <Slides>35</Slides>
  <Notes>16</Notes>
  <HiddenSlides>1</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1_Safer Journeys_Powerpoint presentation</vt:lpstr>
      <vt:lpstr>PowerPoint Presentation</vt:lpstr>
      <vt:lpstr>Presentation outline</vt:lpstr>
      <vt:lpstr>PowerPoint Presentation</vt:lpstr>
      <vt:lpstr>International Disasters: 2011 Japan Earthquake/Tsunami</vt:lpstr>
      <vt:lpstr>PowerPoint Presentation</vt:lpstr>
      <vt:lpstr>PowerPoint Presentation</vt:lpstr>
      <vt:lpstr>Decade of Action for Road Safety (2011-2020) - United Nations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Pole crash example</vt:lpstr>
      <vt:lpstr>PowerPoint Presentation</vt:lpstr>
      <vt:lpstr>PowerPoint Presentation</vt:lpstr>
      <vt:lpstr>What does this mean in the Temporary Traffic Management context?</vt:lpstr>
      <vt:lpstr>PowerPoint Presentation</vt:lpstr>
      <vt:lpstr>Let’s look at the risks at road work sites</vt:lpstr>
      <vt:lpstr>Let’s look at an example</vt:lpstr>
      <vt:lpstr>Survivable speeds</vt:lpstr>
      <vt:lpstr>PowerPoint Presentation</vt:lpstr>
      <vt:lpstr>All of system response</vt:lpstr>
      <vt:lpstr>Keeping rubber on the road: tyre footprint with 1mm water depth</vt:lpstr>
      <vt:lpstr>PowerPoint Presentation</vt:lpstr>
      <vt:lpstr>PowerPoint Presentation</vt:lpstr>
    </vt:vector>
  </TitlesOfParts>
  <Company>Ministry of Transport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Journeys powerpoint template</dc:title>
  <dc:creator>summj</dc:creator>
  <cp:lastModifiedBy>WAVE</cp:lastModifiedBy>
  <cp:revision>504</cp:revision>
  <cp:lastPrinted>2015-06-25T02:39:05Z</cp:lastPrinted>
  <dcterms:created xsi:type="dcterms:W3CDTF">2011-12-06T02:20:20Z</dcterms:created>
  <dcterms:modified xsi:type="dcterms:W3CDTF">2015-07-03T03:28:25Z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arrative">
    <vt:lpwstr>A Safer Journeys powerpoint template that can be used to create Safer Journeys presentations.</vt:lpwstr>
  </property>
  <property fmtid="{D5CDD505-2E9C-101B-9397-08002B2CF9AE}" pid="3" name="DocumentType">
    <vt:lpwstr>Presentation</vt:lpwstr>
  </property>
  <property fmtid="{D5CDD505-2E9C-101B-9397-08002B2CF9AE}" pid="4" name="Key_Words">
    <vt:lpwstr>Other Central Government</vt:lpwstr>
  </property>
  <property fmtid="{D5CDD505-2E9C-101B-9397-08002B2CF9AE}" pid="5" name="Theme">
    <vt:lpwstr>;#Safety;#</vt:lpwstr>
  </property>
  <property fmtid="{D5CDD505-2E9C-101B-9397-08002B2CF9AE}" pid="6" name="Original Modified">
    <vt:lpwstr>6/12/2011 3:21:26 p.m.</vt:lpwstr>
  </property>
  <property fmtid="{D5CDD505-2E9C-101B-9397-08002B2CF9AE}" pid="7" name="Originating Application">
    <vt:lpwstr>Microsoft Office PowerPoint 2007</vt:lpwstr>
  </property>
  <property fmtid="{D5CDD505-2E9C-101B-9397-08002B2CF9AE}" pid="8" name="ContentType">
    <vt:lpwstr>PowerPoint</vt:lpwstr>
  </property>
  <property fmtid="{D5CDD505-2E9C-101B-9397-08002B2CF9AE}" pid="9" name="ContentTypeId">
    <vt:lpwstr>0x01010055E7FC7D1DFCBB4DAF12F0F583E5727F</vt:lpwstr>
  </property>
  <property fmtid="{D5CDD505-2E9C-101B-9397-08002B2CF9AE}" pid="10" name="Original Author">
    <vt:lpwstr>summj</vt:lpwstr>
  </property>
  <property fmtid="{D5CDD505-2E9C-101B-9397-08002B2CF9AE}" pid="11" name="Original Created">
    <vt:lpwstr>6/12/2011 3:21:25 p.m.</vt:lpwstr>
  </property>
  <property fmtid="{D5CDD505-2E9C-101B-9397-08002B2CF9AE}" pid="12" name="Mode">
    <vt:lpwstr>Road</vt:lpwstr>
  </property>
  <property fmtid="{D5CDD505-2E9C-101B-9397-08002B2CF9AE}" pid="13" name="First Created">
    <vt:lpwstr>6/12/2011 3:20:20 p.m.</vt:lpwstr>
  </property>
  <property fmtid="{D5CDD505-2E9C-101B-9397-08002B2CF9AE}" pid="14" name="SecurityRating">
    <vt:lpwstr>NA</vt:lpwstr>
  </property>
  <property fmtid="{D5CDD505-2E9C-101B-9397-08002B2CF9AE}" pid="15" name="Related Record Links">
    <vt:lpwstr/>
  </property>
</Properties>
</file>