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258" r:id="rId2"/>
    <p:sldId id="279" r:id="rId3"/>
    <p:sldId id="260" r:id="rId4"/>
    <p:sldId id="262" r:id="rId5"/>
    <p:sldId id="263" r:id="rId6"/>
    <p:sldId id="264" r:id="rId7"/>
    <p:sldId id="265" r:id="rId8"/>
    <p:sldId id="271" r:id="rId9"/>
    <p:sldId id="273" r:id="rId10"/>
    <p:sldId id="274" r:id="rId11"/>
    <p:sldId id="266" r:id="rId12"/>
    <p:sldId id="280" r:id="rId13"/>
    <p:sldId id="281" r:id="rId14"/>
    <p:sldId id="282" r:id="rId15"/>
    <p:sldId id="261" r:id="rId16"/>
    <p:sldId id="268" r:id="rId17"/>
    <p:sldId id="269" r:id="rId18"/>
    <p:sldId id="270" r:id="rId19"/>
    <p:sldId id="278" r:id="rId20"/>
    <p:sldId id="275" r:id="rId21"/>
    <p:sldId id="276" r:id="rId22"/>
    <p:sldId id="277" r:id="rId23"/>
    <p:sldId id="267" r:id="rId24"/>
  </p:sldIdLst>
  <p:sldSz cx="12192000" cy="6858000"/>
  <p:notesSz cx="6881813" cy="10002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scilla Steel" initials="PS" lastIdx="4" clrIdx="0">
    <p:extLst>
      <p:ext uri="{19B8F6BF-5375-455C-9EA6-DF929625EA0E}">
        <p15:presenceInfo xmlns:p15="http://schemas.microsoft.com/office/powerpoint/2012/main" userId="Priscilla Ste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086"/>
    <a:srgbClr val="003300"/>
    <a:srgbClr val="015134"/>
    <a:srgbClr val="808080"/>
    <a:srgbClr val="92C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29" autoAdjust="0"/>
    <p:restoredTop sz="90929"/>
  </p:normalViewPr>
  <p:slideViewPr>
    <p:cSldViewPr>
      <p:cViewPr varScale="1">
        <p:scale>
          <a:sx n="99" d="100"/>
          <a:sy n="99" d="100"/>
        </p:scale>
        <p:origin x="102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7T11:43:56.257" idx="1">
    <p:pos x="10" y="10"/>
    <p:text>Add in TM relevant photo as background</p:text>
    <p:extLst>
      <p:ext uri="{C676402C-5697-4E1C-873F-D02D1690AC5C}">
        <p15:threadingInfo xmlns:p15="http://schemas.microsoft.com/office/powerpoint/2012/main" timeZoneBias="-7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432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751348"/>
            <a:ext cx="5046663" cy="450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696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9502696"/>
            <a:ext cx="2982119" cy="50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478" tIns="48239" rIns="96478" bIns="4823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35338169-4F87-47BD-9C55-31C5C373AA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739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What is traffic data and where do we get it?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AADT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SCATS counts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Smart Motorway data</a:t>
            </a:r>
          </a:p>
          <a:p>
            <a:r>
              <a:rPr lang="en-NZ" dirty="0" smtClean="0"/>
              <a:t>Telemetry Sites</a:t>
            </a:r>
          </a:p>
          <a:p>
            <a:r>
              <a:rPr lang="en-NZ" dirty="0" smtClean="0"/>
              <a:t>Tube counters</a:t>
            </a:r>
          </a:p>
          <a:p>
            <a:r>
              <a:rPr lang="en-NZ" dirty="0" smtClean="0"/>
              <a:t>Manual Counts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915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Example of processed data. Note: Shows</a:t>
            </a:r>
            <a:r>
              <a:rPr lang="en-NZ" baseline="0" dirty="0" smtClean="0"/>
              <a:t> trends throughout the day and for different days but does not currently show variance within sample period.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711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Example of processed data. Note: Shows</a:t>
            </a:r>
            <a:r>
              <a:rPr lang="en-NZ" baseline="0" dirty="0" smtClean="0"/>
              <a:t> trends throughout the day and for different days but does not currently show variance within sample period.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771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Example of processed data. Note: Shows</a:t>
            </a:r>
            <a:r>
              <a:rPr lang="en-NZ" baseline="0" dirty="0" smtClean="0"/>
              <a:t> trends throughout the day and for different days but does not currently show variance within sample period.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81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992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003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295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3</a:t>
            </a:r>
            <a:r>
              <a:rPr lang="en-NZ" baseline="0" dirty="0" smtClean="0"/>
              <a:t> lanes in a 2+1 configuration</a:t>
            </a:r>
          </a:p>
          <a:p>
            <a:r>
              <a:rPr lang="en-NZ" baseline="0" dirty="0" smtClean="0"/>
              <a:t>1 lane in a one way system that changes direction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469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We</a:t>
            </a:r>
            <a:r>
              <a:rPr lang="en-NZ" baseline="0" dirty="0" smtClean="0"/>
              <a:t> need to think about what we will achieve by convincing the RCA to accept a non-standard solution: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Will an extra hour of working time save a shift?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Is it better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45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- AADT</a:t>
            </a:r>
            <a:r>
              <a:rPr lang="en-NZ" baseline="0" dirty="0" smtClean="0"/>
              <a:t> is the most basic form of traffic data but it doesn’t tell us much</a:t>
            </a:r>
            <a:br>
              <a:rPr lang="en-NZ" baseline="0" dirty="0" smtClean="0"/>
            </a:br>
            <a:r>
              <a:rPr lang="en-NZ" baseline="0" dirty="0" smtClean="0"/>
              <a:t>* No info on peak times or flows.</a:t>
            </a:r>
            <a:br>
              <a:rPr lang="en-NZ" baseline="0" dirty="0" smtClean="0"/>
            </a:br>
            <a:r>
              <a:rPr lang="en-NZ" baseline="0" dirty="0" smtClean="0"/>
              <a:t>* Can make assumptions but often leads to conservative solutions / approved working hours</a:t>
            </a:r>
          </a:p>
          <a:p>
            <a:endParaRPr lang="en-NZ" dirty="0" smtClean="0"/>
          </a:p>
          <a:p>
            <a:r>
              <a:rPr lang="en-NZ" dirty="0" smtClean="0"/>
              <a:t> NZTA</a:t>
            </a:r>
            <a:r>
              <a:rPr lang="en-NZ" baseline="0" dirty="0" smtClean="0"/>
              <a:t> </a:t>
            </a:r>
            <a:r>
              <a:rPr lang="en-NZ" dirty="0" smtClean="0"/>
              <a:t>SH Traffic Volumes booklet, AT spreadsheet </a:t>
            </a:r>
            <a:r>
              <a:rPr lang="en-NZ" dirty="0" err="1" smtClean="0"/>
              <a:t>etc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26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 smtClean="0"/>
              <a:t>SCATS counts come from the traffic signal system</a:t>
            </a:r>
            <a:endParaRPr lang="en-NZ" dirty="0" smtClean="0"/>
          </a:p>
          <a:p>
            <a:endParaRPr lang="en-NZ" dirty="0" smtClean="0"/>
          </a:p>
          <a:p>
            <a:r>
              <a:rPr lang="en-NZ" dirty="0" smtClean="0"/>
              <a:t>Available</a:t>
            </a:r>
            <a:r>
              <a:rPr lang="en-NZ" baseline="0" dirty="0" smtClean="0"/>
              <a:t> from TMCscats@nzta.govt.nz for Auckland counts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77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https://www.nzta.govt.nz/assets/resources/state-highway-traffic-volumes/docs/2012-2016-national-telemetry-site-profiles.pdf</a:t>
            </a:r>
          </a:p>
          <a:p>
            <a:r>
              <a:rPr lang="en-NZ" dirty="0" smtClean="0"/>
              <a:t>https://www.nzta.govt.nz/assets/resources/state-highway-professional-services-contract-proforma-manual/psg/psg07-traffic-monitoring.pdf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292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https://www.nzta.govt.nz/assets/resources/state-highway-traffic-volumes/docs/2012-2016-national-telemetry-site-profiles.pdf</a:t>
            </a:r>
          </a:p>
          <a:p>
            <a:r>
              <a:rPr lang="en-NZ" dirty="0" smtClean="0"/>
              <a:t>https://www.nzta.govt.nz/assets/resources/state-highway-professional-services-contract-proforma-manual/psg/psg07-traffic-monitoring.pdf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0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69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Example</a:t>
            </a:r>
            <a:r>
              <a:rPr lang="en-NZ" baseline="0" dirty="0" smtClean="0"/>
              <a:t> of SCATS data for an intersection:</a:t>
            </a:r>
          </a:p>
          <a:p>
            <a:r>
              <a:rPr lang="en-NZ" baseline="0" dirty="0" smtClean="0"/>
              <a:t>BAD = rejected by SCATS system before sending out to me OR unrealistically high numbers (</a:t>
            </a:r>
            <a:r>
              <a:rPr lang="en-NZ" baseline="0" dirty="0" err="1" smtClean="0"/>
              <a:t>eg</a:t>
            </a:r>
            <a:r>
              <a:rPr lang="en-NZ" baseline="0" dirty="0" smtClean="0"/>
              <a:t> 3000 vehicles per 15 min)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5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Example of processed data. Note: Shows</a:t>
            </a:r>
            <a:r>
              <a:rPr lang="en-NZ" baseline="0" dirty="0" smtClean="0"/>
              <a:t> trends throughout the day and for different days but does not currently show variance within sample period.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31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What does this mean? A one way system can carry much more traffic than an alternating flow</a:t>
            </a:r>
            <a:br>
              <a:rPr lang="en-NZ" dirty="0" smtClean="0"/>
            </a:br>
            <a:r>
              <a:rPr lang="en-NZ" dirty="0" smtClean="0"/>
              <a:t>HCM 2010 page 15-5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38169-4F87-47BD-9C55-31C5C373AA5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2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274476"/>
            <a:ext cx="2194560" cy="602673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472716" y="6582044"/>
            <a:ext cx="8636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l" eaLnBrk="1" hangingPunct="1"/>
            <a:r>
              <a:rPr lang="en-US" alt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PRESENTATION NAME AND DATE</a:t>
            </a:r>
            <a:endParaRPr lang="en-US" altLang="en-US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107" y="1025977"/>
            <a:ext cx="8160000" cy="954000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107" y="179813"/>
            <a:ext cx="8160000" cy="79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" b="8071"/>
          <a:stretch/>
        </p:blipFill>
        <p:spPr>
          <a:xfrm>
            <a:off x="662400" y="1969201"/>
            <a:ext cx="11136000" cy="463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4384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107" y="179813"/>
            <a:ext cx="8160000" cy="79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107" y="1025977"/>
            <a:ext cx="8160000" cy="954000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472716" y="6582044"/>
            <a:ext cx="86360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l" eaLnBrk="1" hangingPunct="1"/>
            <a:r>
              <a:rPr lang="en-US" alt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PRESENTATION NAME AND DATE</a:t>
            </a:r>
            <a:endParaRPr lang="en-US" altLang="en-US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62400" y="1969200"/>
            <a:ext cx="11136000" cy="46296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40" y="223856"/>
            <a:ext cx="2194560" cy="6026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4384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656000"/>
            <a:ext cx="11040000" cy="4104000"/>
          </a:xfrm>
        </p:spPr>
        <p:txBody>
          <a:bodyPr/>
          <a:lstStyle>
            <a:lvl1pPr marL="270000" indent="-270000"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1pPr>
            <a:lvl2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2pPr>
            <a:lvl3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3pPr>
            <a:lvl4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4pPr>
            <a:lvl5pPr marL="270000" indent="-27000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008000"/>
            <a:ext cx="11041557" cy="576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1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620000"/>
            <a:ext cx="5376000" cy="4104000"/>
          </a:xfrm>
        </p:spPr>
        <p:txBody>
          <a:bodyPr/>
          <a:lstStyle>
            <a:lvl1pPr marL="270000">
              <a:defRPr sz="2600"/>
            </a:lvl1pPr>
            <a:lvl2pPr marL="270000">
              <a:defRPr sz="2600"/>
            </a:lvl2pPr>
            <a:lvl3pPr marL="270000">
              <a:defRPr sz="2600"/>
            </a:lvl3pPr>
            <a:lvl4pPr marL="270000">
              <a:defRPr sz="2600"/>
            </a:lvl4pPr>
            <a:lvl5pPr marL="270000"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1620000"/>
            <a:ext cx="5376000" cy="4104000"/>
          </a:xfrm>
        </p:spPr>
        <p:txBody>
          <a:bodyPr/>
          <a:lstStyle>
            <a:lvl1pPr marL="270000" indent="-270000">
              <a:defRPr sz="2600"/>
            </a:lvl1pPr>
            <a:lvl2pPr marL="270000" indent="-270000">
              <a:defRPr sz="2600"/>
            </a:lvl2pPr>
            <a:lvl3pPr marL="270000" indent="-270000">
              <a:defRPr sz="2600"/>
            </a:lvl3pPr>
            <a:lvl4pPr marL="270000" indent="-270000">
              <a:defRPr sz="2600"/>
            </a:lvl4pPr>
            <a:lvl5pPr marL="270000" indent="-270000"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008000"/>
            <a:ext cx="11041557" cy="576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42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2412000"/>
            <a:ext cx="5376000" cy="295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440000"/>
            <a:ext cx="5184000" cy="828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5184000" cy="12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45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00" y="306000"/>
            <a:ext cx="5280000" cy="55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2412000"/>
            <a:ext cx="5376000" cy="295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440000"/>
            <a:ext cx="5184000" cy="828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5184000" cy="12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895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92011" y="3240000"/>
            <a:ext cx="5280000" cy="28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00" y="306000"/>
            <a:ext cx="5280000" cy="280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2412000"/>
            <a:ext cx="5376000" cy="295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04000" y="1440000"/>
            <a:ext cx="5184000" cy="828000"/>
          </a:xfrm>
        </p:spPr>
        <p:txBody>
          <a:bodyPr anchor="ctr" anchorCtr="0"/>
          <a:lstStyle>
            <a:lvl1pPr marL="0" indent="0">
              <a:buNone/>
              <a:defRPr sz="3200"/>
            </a:lvl1pPr>
            <a:lvl2pPr marL="0" indent="0">
              <a:buNone/>
              <a:defRPr sz="3200"/>
            </a:lvl2pPr>
            <a:lvl3pPr marL="0" indent="0">
              <a:buNone/>
              <a:defRPr sz="3200"/>
            </a:lvl3pPr>
            <a:lvl4pPr marL="0" indent="0">
              <a:buNone/>
              <a:defRPr sz="3200"/>
            </a:lvl4pPr>
            <a:lvl5pPr marL="0" indent="0">
              <a:buNone/>
              <a:defRPr sz="3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96000"/>
            <a:ext cx="5184000" cy="12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81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15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000" y="288000"/>
            <a:ext cx="11040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00" y="1656000"/>
            <a:ext cx="1104000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243840" cy="6850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165304"/>
            <a:ext cx="2194560" cy="6026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7" r:id="rId5"/>
    <p:sldLayoutId id="2147483658" r:id="rId6"/>
    <p:sldLayoutId id="2147483659" r:id="rId7"/>
    <p:sldLayoutId id="2147483654" r:id="rId8"/>
    <p:sldLayoutId id="214748365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270000" indent="-270000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2pPr>
      <a:lvl3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3pPr>
      <a:lvl4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4pPr>
      <a:lvl5pPr marL="270000" indent="-270000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600">
          <a:solidFill>
            <a:schemeClr val="accent1"/>
          </a:solidFill>
          <a:latin typeface="+mn-lt"/>
          <a:ea typeface="+mn-ea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3432" y="1124744"/>
            <a:ext cx="8160000" cy="792000"/>
          </a:xfrm>
        </p:spPr>
        <p:txBody>
          <a:bodyPr/>
          <a:lstStyle/>
          <a:p>
            <a:r>
              <a:rPr lang="en-NZ" dirty="0" smtClean="0"/>
              <a:t>TTM Conference 2018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3431" y="1970908"/>
            <a:ext cx="8748261" cy="954000"/>
          </a:xfrm>
        </p:spPr>
        <p:txBody>
          <a:bodyPr/>
          <a:lstStyle/>
          <a:p>
            <a:r>
              <a:rPr lang="en-NZ" sz="2800" dirty="0" smtClean="0"/>
              <a:t>Using Traffic Data to Inform Selection of TTM Methodology</a:t>
            </a:r>
          </a:p>
          <a:p>
            <a:endParaRPr lang="en-NZ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217101" y="3470946"/>
            <a:ext cx="8280920" cy="29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sz="2800" b="1" kern="0" dirty="0"/>
              <a:t>Presented </a:t>
            </a:r>
            <a:r>
              <a:rPr lang="en-NZ" sz="2800" b="1" kern="0" dirty="0" smtClean="0"/>
              <a:t>by</a:t>
            </a:r>
            <a:r>
              <a:rPr lang="en-NZ" sz="2800" b="1" kern="0" dirty="0"/>
              <a:t>:</a:t>
            </a:r>
          </a:p>
          <a:p>
            <a:endParaRPr lang="en-NZ" sz="2800" kern="0" dirty="0"/>
          </a:p>
          <a:p>
            <a:r>
              <a:rPr lang="en-NZ" sz="2800" kern="0" dirty="0" smtClean="0"/>
              <a:t>Ben Burrowes </a:t>
            </a:r>
          </a:p>
          <a:p>
            <a:r>
              <a:rPr lang="en-NZ" sz="2000" kern="0" baseline="-25000" dirty="0" err="1" smtClean="0"/>
              <a:t>MEngSt</a:t>
            </a:r>
            <a:r>
              <a:rPr lang="en-NZ" sz="2000" kern="0" baseline="-25000" dirty="0" smtClean="0"/>
              <a:t> (Transportation), CPEng,</a:t>
            </a:r>
            <a:r>
              <a:rPr lang="en-NZ" sz="2000" kern="0" dirty="0" smtClean="0"/>
              <a:t> </a:t>
            </a:r>
            <a:r>
              <a:rPr lang="en-NZ" sz="2000" kern="0" baseline="-25000" dirty="0" err="1" smtClean="0"/>
              <a:t>CMEngNZ</a:t>
            </a:r>
            <a:endParaRPr lang="en-NZ" sz="2000" kern="0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241" t="20784" r="10428" b="18621"/>
          <a:stretch/>
        </p:blipFill>
        <p:spPr>
          <a:xfrm>
            <a:off x="4739168" y="2924908"/>
            <a:ext cx="7103334" cy="34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 smtClean="0"/>
          </a:p>
          <a:p>
            <a:endParaRPr lang="en-NZ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Example Analysis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do we want to know from the data?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2 lane, 2 way road = 1700 </a:t>
            </a:r>
            <a:r>
              <a:rPr lang="en-NZ" dirty="0" err="1" smtClean="0"/>
              <a:t>vph</a:t>
            </a:r>
            <a:r>
              <a:rPr lang="en-NZ" dirty="0" smtClean="0"/>
              <a:t> per direction / 3200 </a:t>
            </a:r>
            <a:r>
              <a:rPr lang="en-NZ" dirty="0" err="1" smtClean="0"/>
              <a:t>vph</a:t>
            </a:r>
            <a:r>
              <a:rPr lang="en-NZ" dirty="0" smtClean="0"/>
              <a:t> total (HCM 2010)</a:t>
            </a:r>
          </a:p>
          <a:p>
            <a:r>
              <a:rPr lang="en-NZ" dirty="0" smtClean="0"/>
              <a:t>Not generally achieved but roads can “over perform”</a:t>
            </a:r>
          </a:p>
          <a:p>
            <a:r>
              <a:rPr lang="en-NZ" dirty="0" smtClean="0"/>
              <a:t>Alternating flow = approx. 1000 </a:t>
            </a:r>
            <a:r>
              <a:rPr lang="en-NZ" dirty="0" err="1" smtClean="0"/>
              <a:t>vph</a:t>
            </a:r>
            <a:r>
              <a:rPr lang="en-NZ" dirty="0"/>
              <a:t> </a:t>
            </a:r>
            <a:r>
              <a:rPr lang="en-NZ" dirty="0" smtClean="0"/>
              <a:t>should be calculated for each site</a:t>
            </a:r>
          </a:p>
          <a:p>
            <a:endParaRPr lang="en-NZ" dirty="0"/>
          </a:p>
          <a:p>
            <a:pPr marL="0" indent="0">
              <a:buNone/>
            </a:pPr>
            <a:r>
              <a:rPr lang="en-NZ" dirty="0" smtClean="0"/>
              <a:t>Capacity can be reduced by:</a:t>
            </a:r>
          </a:p>
          <a:p>
            <a:r>
              <a:rPr lang="en-NZ" dirty="0" smtClean="0"/>
              <a:t>Lane widths</a:t>
            </a:r>
          </a:p>
          <a:p>
            <a:r>
              <a:rPr lang="en-NZ" dirty="0" smtClean="0"/>
              <a:t>Narrow shoulders</a:t>
            </a:r>
          </a:p>
          <a:p>
            <a:r>
              <a:rPr lang="en-NZ" dirty="0" smtClean="0"/>
              <a:t>Side friction</a:t>
            </a:r>
          </a:p>
          <a:p>
            <a:r>
              <a:rPr lang="en-NZ" dirty="0" smtClean="0"/>
              <a:t>Access points</a:t>
            </a:r>
          </a:p>
          <a:p>
            <a:r>
              <a:rPr lang="en-NZ" dirty="0"/>
              <a:t>D</a:t>
            </a:r>
            <a:r>
              <a:rPr lang="en-NZ" dirty="0" smtClean="0"/>
              <a:t>istractions</a:t>
            </a:r>
          </a:p>
          <a:p>
            <a:endParaRPr lang="en-NZ" dirty="0"/>
          </a:p>
          <a:p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Lane Capacity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013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2 way stop / go, 200m long</a:t>
            </a:r>
          </a:p>
          <a:p>
            <a:endParaRPr lang="en-NZ" dirty="0"/>
          </a:p>
          <a:p>
            <a:endParaRPr lang="en-NZ" dirty="0" smtClean="0"/>
          </a:p>
          <a:p>
            <a:endParaRPr lang="en-NZ" dirty="0"/>
          </a:p>
          <a:p>
            <a:endParaRPr lang="en-NZ" dirty="0" smtClean="0"/>
          </a:p>
          <a:p>
            <a:r>
              <a:rPr lang="en-NZ" dirty="0" smtClean="0"/>
              <a:t>4 way stop / go, 100m long</a:t>
            </a:r>
          </a:p>
          <a:p>
            <a:endParaRPr lang="en-NZ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Example Analysis  - Show stop / go calculator output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Lane Capacity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78" t="42426" r="25785" b="41343"/>
          <a:stretch/>
        </p:blipFill>
        <p:spPr>
          <a:xfrm>
            <a:off x="695400" y="2204864"/>
            <a:ext cx="8868160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69" t="44590" r="25785" b="24031"/>
          <a:stretch/>
        </p:blipFill>
        <p:spPr>
          <a:xfrm>
            <a:off x="692244" y="4149080"/>
            <a:ext cx="885698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6 way stop / go, 500m long</a:t>
            </a:r>
          </a:p>
          <a:p>
            <a:endParaRPr lang="en-NZ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Example Analysis  - Show stop / go calculator output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Lane Capacity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69" t="27277" r="25194" b="33769"/>
          <a:stretch/>
        </p:blipFill>
        <p:spPr>
          <a:xfrm>
            <a:off x="1559504" y="2636912"/>
            <a:ext cx="892899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6 way stop / go, 500m long 09:00 – 15:00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Example Analysis  - Show stop / go calculator output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Lane Capacity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69" t="27277" r="25785" b="33769"/>
          <a:stretch/>
        </p:blipFill>
        <p:spPr>
          <a:xfrm>
            <a:off x="1595508" y="2708920"/>
            <a:ext cx="88569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Lane closures</a:t>
            </a:r>
          </a:p>
          <a:p>
            <a:r>
              <a:rPr lang="en-NZ" dirty="0" smtClean="0"/>
              <a:t>Lane diversions / contraflow</a:t>
            </a:r>
          </a:p>
          <a:p>
            <a:r>
              <a:rPr lang="en-NZ" dirty="0"/>
              <a:t>Alternating flow</a:t>
            </a:r>
          </a:p>
          <a:p>
            <a:r>
              <a:rPr lang="en-NZ" dirty="0" smtClean="0"/>
              <a:t>One way systems</a:t>
            </a:r>
          </a:p>
          <a:p>
            <a:r>
              <a:rPr lang="en-NZ" dirty="0" smtClean="0"/>
              <a:t>Full closure</a:t>
            </a:r>
          </a:p>
          <a:p>
            <a:r>
              <a:rPr lang="en-NZ" dirty="0" smtClean="0"/>
              <a:t>Peak lane systems</a:t>
            </a:r>
          </a:p>
          <a:p>
            <a:r>
              <a:rPr lang="en-NZ" dirty="0" smtClean="0"/>
              <a:t>Partial early implementation</a:t>
            </a:r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TTM Methodology	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38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656000"/>
            <a:ext cx="11040000" cy="1700992"/>
          </a:xfrm>
        </p:spPr>
        <p:txBody>
          <a:bodyPr/>
          <a:lstStyle/>
          <a:p>
            <a:r>
              <a:rPr lang="en-NZ" dirty="0"/>
              <a:t>Maintain both directions</a:t>
            </a:r>
          </a:p>
          <a:p>
            <a:r>
              <a:rPr lang="en-NZ" dirty="0" smtClean="0"/>
              <a:t>Reduce capacity</a:t>
            </a:r>
          </a:p>
          <a:p>
            <a:r>
              <a:rPr lang="en-NZ" dirty="0" smtClean="0"/>
              <a:t>Can be ok through peak if number of lanes in peak direction is maintained</a:t>
            </a:r>
          </a:p>
          <a:p>
            <a:r>
              <a:rPr lang="en-NZ" dirty="0" smtClean="0"/>
              <a:t>Often limits working space (not suitable for some tasks)</a:t>
            </a: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Lane Closures / Lane Diversion / Contraflow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TTM Methodology	</a:t>
            </a:r>
            <a:endParaRPr lang="en-NZ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03788" y="3672224"/>
            <a:ext cx="12389842" cy="5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kern="0" dirty="0" smtClean="0"/>
              <a:t>Alternating Flow</a:t>
            </a:r>
            <a:endParaRPr lang="en-NZ" kern="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504000" y="4386537"/>
            <a:ext cx="11040000" cy="17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0000" indent="-2700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dirty="0"/>
              <a:t>Maintain both directions</a:t>
            </a:r>
          </a:p>
          <a:p>
            <a:r>
              <a:rPr lang="en-NZ" kern="0" dirty="0" smtClean="0"/>
              <a:t>Significantly reduce capacity</a:t>
            </a:r>
          </a:p>
          <a:p>
            <a:r>
              <a:rPr lang="en-NZ" kern="0" dirty="0" smtClean="0"/>
              <a:t>Not suitable for peak times or on busy roads</a:t>
            </a:r>
          </a:p>
          <a:p>
            <a:r>
              <a:rPr lang="en-NZ" kern="0" dirty="0" smtClean="0"/>
              <a:t>Good working space, suitable for most tasks</a:t>
            </a:r>
          </a:p>
          <a:p>
            <a:endParaRPr lang="en-NZ" kern="0" dirty="0" smtClean="0"/>
          </a:p>
          <a:p>
            <a:endParaRPr lang="en-NZ" kern="0" dirty="0"/>
          </a:p>
        </p:txBody>
      </p:sp>
    </p:spTree>
    <p:extLst>
      <p:ext uri="{BB962C8B-B14F-4D97-AF65-F5344CB8AC3E}">
        <p14:creationId xmlns:p14="http://schemas.microsoft.com/office/powerpoint/2010/main" val="83274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656000"/>
            <a:ext cx="11040000" cy="1628984"/>
          </a:xfrm>
        </p:spPr>
        <p:txBody>
          <a:bodyPr/>
          <a:lstStyle/>
          <a:p>
            <a:r>
              <a:rPr lang="en-NZ" dirty="0" smtClean="0"/>
              <a:t>Detours all traffic</a:t>
            </a:r>
            <a:endParaRPr lang="en-NZ" dirty="0"/>
          </a:p>
          <a:p>
            <a:r>
              <a:rPr lang="en-NZ" dirty="0" smtClean="0"/>
              <a:t>No capacity – Detour route length and capacity needs to be checked</a:t>
            </a:r>
          </a:p>
          <a:p>
            <a:r>
              <a:rPr lang="en-NZ" dirty="0" smtClean="0"/>
              <a:t>Excellent working space</a:t>
            </a:r>
          </a:p>
          <a:p>
            <a:r>
              <a:rPr lang="en-NZ" dirty="0" smtClean="0"/>
              <a:t>Rarely permissible at peak times</a:t>
            </a: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Full closures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TTM Methodology	</a:t>
            </a:r>
            <a:endParaRPr lang="en-NZ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03788" y="3429000"/>
            <a:ext cx="12389842" cy="5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kern="0" dirty="0" smtClean="0"/>
              <a:t>One way systems</a:t>
            </a:r>
            <a:endParaRPr lang="en-NZ" kern="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527507" y="4065802"/>
            <a:ext cx="11040000" cy="179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0000" indent="-2700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70000" indent="-2700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dirty="0"/>
              <a:t>Maintain </a:t>
            </a:r>
            <a:r>
              <a:rPr lang="en-NZ" dirty="0" smtClean="0"/>
              <a:t>one direction</a:t>
            </a:r>
            <a:endParaRPr lang="en-NZ" dirty="0"/>
          </a:p>
          <a:p>
            <a:r>
              <a:rPr lang="en-NZ" kern="0" dirty="0" smtClean="0"/>
              <a:t>Near full lane capacity in one direction</a:t>
            </a:r>
          </a:p>
          <a:p>
            <a:r>
              <a:rPr lang="en-NZ" dirty="0"/>
              <a:t>No capacity </a:t>
            </a:r>
            <a:r>
              <a:rPr lang="en-NZ" dirty="0" smtClean="0"/>
              <a:t>in other direction– </a:t>
            </a:r>
            <a:r>
              <a:rPr lang="en-NZ" dirty="0"/>
              <a:t>Detour route length and capacity needs to be checked</a:t>
            </a:r>
          </a:p>
          <a:p>
            <a:r>
              <a:rPr lang="en-NZ" kern="0" dirty="0" smtClean="0"/>
              <a:t>Can be suitable for peak times if traffic pattern is very tidal</a:t>
            </a:r>
          </a:p>
          <a:p>
            <a:r>
              <a:rPr lang="en-NZ" kern="0" dirty="0" smtClean="0"/>
              <a:t>Same working space as alternating flow</a:t>
            </a:r>
          </a:p>
          <a:p>
            <a:endParaRPr lang="en-NZ" kern="0" dirty="0" smtClean="0"/>
          </a:p>
          <a:p>
            <a:endParaRPr lang="en-NZ" kern="0" dirty="0"/>
          </a:p>
        </p:txBody>
      </p:sp>
    </p:spTree>
    <p:extLst>
      <p:ext uri="{BB962C8B-B14F-4D97-AF65-F5344CB8AC3E}">
        <p14:creationId xmlns:p14="http://schemas.microsoft.com/office/powerpoint/2010/main" val="37663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000" y="1656000"/>
            <a:ext cx="11040000" cy="4437296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What are they?</a:t>
            </a:r>
          </a:p>
          <a:p>
            <a:r>
              <a:rPr lang="en-NZ" dirty="0" smtClean="0"/>
              <a:t>Reduce number of lanes</a:t>
            </a:r>
          </a:p>
          <a:p>
            <a:r>
              <a:rPr lang="en-NZ" dirty="0" smtClean="0"/>
              <a:t>Change direction of lanes to accommodate peak flows</a:t>
            </a:r>
          </a:p>
          <a:p>
            <a:pPr marL="0" indent="0">
              <a:buNone/>
            </a:pPr>
            <a:endParaRPr lang="en-NZ" sz="1000" dirty="0" smtClean="0"/>
          </a:p>
          <a:p>
            <a:pPr marL="0" indent="0">
              <a:buNone/>
            </a:pPr>
            <a:r>
              <a:rPr lang="en-NZ" sz="2400" dirty="0" smtClean="0"/>
              <a:t>E.g. </a:t>
            </a:r>
          </a:p>
          <a:p>
            <a:pPr marL="0" indent="0">
              <a:buNone/>
            </a:pPr>
            <a:r>
              <a:rPr lang="en-NZ" sz="2400" dirty="0" smtClean="0"/>
              <a:t>AM Peak	2 Lanes WB /  1 Lane EB </a:t>
            </a:r>
          </a:p>
          <a:p>
            <a:pPr marL="0" indent="0">
              <a:buNone/>
            </a:pPr>
            <a:r>
              <a:rPr lang="en-NZ" sz="2400" dirty="0" smtClean="0"/>
              <a:t>Off Peak	1 Lane WB / 1 Lane EB</a:t>
            </a:r>
          </a:p>
          <a:p>
            <a:pPr marL="0" indent="0">
              <a:buNone/>
            </a:pPr>
            <a:r>
              <a:rPr lang="en-NZ" sz="2400" dirty="0" smtClean="0"/>
              <a:t>PM Peak	1 Lane WB / 2 Lanes EB</a:t>
            </a:r>
          </a:p>
          <a:p>
            <a:pPr marL="0" indent="0">
              <a:buNone/>
            </a:pPr>
            <a:endParaRPr lang="en-NZ" sz="1000" dirty="0" smtClean="0"/>
          </a:p>
          <a:p>
            <a:r>
              <a:rPr lang="en-NZ" dirty="0" smtClean="0"/>
              <a:t>Provides capacity where needed</a:t>
            </a:r>
          </a:p>
          <a:p>
            <a:r>
              <a:rPr lang="en-NZ" dirty="0" smtClean="0"/>
              <a:t>Allows work to continue during peak time</a:t>
            </a:r>
          </a:p>
          <a:p>
            <a:r>
              <a:rPr lang="en-NZ" dirty="0" smtClean="0"/>
              <a:t>Labour intensive (cost)</a:t>
            </a: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Peak lane systems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TTM Methodology	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840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TTM Methodology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Peak lane systems</a:t>
            </a:r>
          </a:p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63" t="58729" r="39368" b="17268"/>
          <a:stretch/>
        </p:blipFill>
        <p:spPr>
          <a:xfrm>
            <a:off x="551384" y="2132856"/>
            <a:ext cx="5616624" cy="1584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5744" t="13995" r="39960" b="60911"/>
          <a:stretch/>
        </p:blipFill>
        <p:spPr>
          <a:xfrm>
            <a:off x="6240016" y="2060848"/>
            <a:ext cx="5400600" cy="16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972" t="59819" r="41731" b="19451"/>
          <a:stretch/>
        </p:blipFill>
        <p:spPr>
          <a:xfrm>
            <a:off x="666949" y="4365104"/>
            <a:ext cx="5400600" cy="1368152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2711624" y="3514608"/>
            <a:ext cx="1559552" cy="4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sz="2000" kern="0" dirty="0" smtClean="0"/>
              <a:t>AM Peak</a:t>
            </a:r>
            <a:endParaRPr lang="en-NZ" sz="2000" kern="0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2709127" y="5661248"/>
            <a:ext cx="1559552" cy="4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sz="2000" kern="0" dirty="0" smtClean="0"/>
              <a:t>PM Peak</a:t>
            </a:r>
            <a:endParaRPr lang="en-NZ" sz="2000" kern="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7932204" y="3514608"/>
            <a:ext cx="2016224" cy="4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sz="2000" kern="0" dirty="0" smtClean="0"/>
              <a:t>Daytime off-peak</a:t>
            </a:r>
            <a:endParaRPr lang="en-NZ" sz="2000" kern="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8109727" y="5661248"/>
            <a:ext cx="2016224" cy="40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60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NZ" sz="2000" kern="0" dirty="0" smtClean="0"/>
              <a:t>Night off-peak</a:t>
            </a:r>
            <a:endParaRPr lang="en-NZ" sz="20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288" t="47817" r="34644" b="30361"/>
          <a:stretch/>
        </p:blipFill>
        <p:spPr>
          <a:xfrm>
            <a:off x="6240016" y="4256264"/>
            <a:ext cx="5760268" cy="147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The value of traffic data</a:t>
            </a:r>
          </a:p>
          <a:p>
            <a:r>
              <a:rPr lang="en-NZ" dirty="0"/>
              <a:t>What do we want to know from the data</a:t>
            </a:r>
            <a:r>
              <a:rPr lang="en-NZ" dirty="0" smtClean="0"/>
              <a:t>?</a:t>
            </a:r>
          </a:p>
          <a:p>
            <a:r>
              <a:rPr lang="en-NZ" dirty="0"/>
              <a:t>Lane </a:t>
            </a:r>
            <a:r>
              <a:rPr lang="en-NZ" dirty="0" smtClean="0"/>
              <a:t>Capacity</a:t>
            </a:r>
          </a:p>
          <a:p>
            <a:r>
              <a:rPr lang="en-NZ" dirty="0"/>
              <a:t>TTM </a:t>
            </a:r>
            <a:r>
              <a:rPr lang="en-NZ" dirty="0" smtClean="0"/>
              <a:t>Methodology</a:t>
            </a:r>
          </a:p>
          <a:p>
            <a:r>
              <a:rPr lang="en-NZ" dirty="0"/>
              <a:t>What are we aiming to achieve</a:t>
            </a:r>
            <a:r>
              <a:rPr lang="en-NZ" dirty="0" smtClean="0"/>
              <a:t>?</a:t>
            </a:r>
          </a:p>
          <a:p>
            <a:r>
              <a:rPr lang="en-NZ" dirty="0"/>
              <a:t>TTM Data Integration App Development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Discussion focus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20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Example Site: </a:t>
            </a:r>
            <a:r>
              <a:rPr lang="en-NZ" dirty="0" err="1" smtClean="0"/>
              <a:t>Remuera</a:t>
            </a:r>
            <a:r>
              <a:rPr lang="en-NZ" dirty="0" smtClean="0"/>
              <a:t> Rd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154" t="18238" r="13972" b="30942"/>
          <a:stretch/>
        </p:blipFill>
        <p:spPr>
          <a:xfrm>
            <a:off x="660107" y="1268760"/>
            <a:ext cx="10890000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650" t="6772" r="11610" b="34185"/>
          <a:stretch/>
        </p:blipFill>
        <p:spPr>
          <a:xfrm>
            <a:off x="911424" y="1124744"/>
            <a:ext cx="10242646" cy="5076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60107" y="179813"/>
            <a:ext cx="8160000" cy="792000"/>
          </a:xfrm>
        </p:spPr>
        <p:txBody>
          <a:bodyPr/>
          <a:lstStyle/>
          <a:p>
            <a:r>
              <a:rPr lang="en-NZ" dirty="0" smtClean="0"/>
              <a:t>Example Site: </a:t>
            </a:r>
            <a:r>
              <a:rPr lang="en-NZ" dirty="0" err="1" smtClean="0"/>
              <a:t>Remuera</a:t>
            </a:r>
            <a:r>
              <a:rPr lang="en-NZ" dirty="0" smtClean="0"/>
              <a:t> Rd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5537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107" t="26496" r="21060" b="23291"/>
          <a:stretch/>
        </p:blipFill>
        <p:spPr>
          <a:xfrm>
            <a:off x="664570" y="1124744"/>
            <a:ext cx="10966218" cy="500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Example Site: </a:t>
            </a:r>
            <a:r>
              <a:rPr lang="en-NZ" dirty="0" err="1" smtClean="0"/>
              <a:t>Remuera</a:t>
            </a:r>
            <a:r>
              <a:rPr lang="en-NZ" dirty="0" smtClean="0"/>
              <a:t> Rd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21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Delays, Disruption &amp; Capacity vs working hours</a:t>
            </a:r>
          </a:p>
          <a:p>
            <a:r>
              <a:rPr lang="en-NZ" dirty="0" smtClean="0"/>
              <a:t>Detours cause disruption</a:t>
            </a:r>
          </a:p>
          <a:p>
            <a:r>
              <a:rPr lang="en-NZ" dirty="0" smtClean="0"/>
              <a:t>Lane restrictions at busy routes / times cause delay</a:t>
            </a:r>
          </a:p>
          <a:p>
            <a:r>
              <a:rPr lang="en-NZ" dirty="0" smtClean="0"/>
              <a:t>Shorter working hours can significantly extend a job</a:t>
            </a:r>
          </a:p>
          <a:p>
            <a:r>
              <a:rPr lang="en-NZ" dirty="0" smtClean="0"/>
              <a:t>RCA &amp; Client priorities</a:t>
            </a:r>
          </a:p>
          <a:p>
            <a:r>
              <a:rPr lang="en-NZ" dirty="0" smtClean="0"/>
              <a:t>Cost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Short term vs Long term impact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are we aiming to achieve?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697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Readily available from RCA</a:t>
            </a:r>
          </a:p>
          <a:p>
            <a:r>
              <a:rPr lang="en-NZ" dirty="0" smtClean="0"/>
              <a:t>Limited information</a:t>
            </a:r>
          </a:p>
          <a:p>
            <a:r>
              <a:rPr lang="en-NZ" dirty="0" smtClean="0"/>
              <a:t>Usually no peak flow rates or times</a:t>
            </a:r>
          </a:p>
          <a:p>
            <a:r>
              <a:rPr lang="en-NZ" dirty="0" smtClean="0"/>
              <a:t>Can lead to conservative choices or working hours 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AADT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Traffic Data - Value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722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Available on request</a:t>
            </a:r>
          </a:p>
          <a:p>
            <a:r>
              <a:rPr lang="en-NZ" dirty="0" smtClean="0"/>
              <a:t>Detailed information (15 min counts)</a:t>
            </a:r>
          </a:p>
          <a:p>
            <a:r>
              <a:rPr lang="en-NZ" dirty="0"/>
              <a:t>R</a:t>
            </a:r>
            <a:r>
              <a:rPr lang="en-NZ" dirty="0" smtClean="0"/>
              <a:t>equires some processing before use</a:t>
            </a:r>
          </a:p>
          <a:p>
            <a:r>
              <a:rPr lang="en-NZ" dirty="0" smtClean="0"/>
              <a:t>By lane not by movement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SCATS Data &amp; Smart Motorways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Traffic Data - Value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975902"/>
            <a:ext cx="4612813" cy="325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429000"/>
            <a:ext cx="5255812" cy="322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7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Readily available on NZTA website</a:t>
            </a:r>
          </a:p>
          <a:p>
            <a:r>
              <a:rPr lang="en-NZ" dirty="0" smtClean="0"/>
              <a:t>Good information (hourly counts % HCV)</a:t>
            </a:r>
          </a:p>
          <a:p>
            <a:r>
              <a:rPr lang="en-NZ" dirty="0" smtClean="0"/>
              <a:t>Continuous data</a:t>
            </a:r>
          </a:p>
          <a:p>
            <a:r>
              <a:rPr lang="en-NZ" dirty="0" smtClean="0"/>
              <a:t>Comes Pre-analysed</a:t>
            </a:r>
          </a:p>
          <a:p>
            <a:r>
              <a:rPr lang="en-NZ" dirty="0" smtClean="0"/>
              <a:t>Limited number of sites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Telemetry Sites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Traffic Data - Value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873" t="12904" r="34053" b="5266"/>
          <a:stretch/>
        </p:blipFill>
        <p:spPr>
          <a:xfrm>
            <a:off x="7320136" y="116632"/>
            <a:ext cx="4536504" cy="60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Data available on from RCA</a:t>
            </a:r>
          </a:p>
          <a:p>
            <a:r>
              <a:rPr lang="en-NZ" dirty="0" smtClean="0"/>
              <a:t>Good information (hourly counts % HCV)</a:t>
            </a:r>
          </a:p>
          <a:p>
            <a:r>
              <a:rPr lang="en-NZ" dirty="0" smtClean="0"/>
              <a:t>Continuous data but for a limited period</a:t>
            </a:r>
          </a:p>
          <a:p>
            <a:r>
              <a:rPr lang="en-NZ" dirty="0" smtClean="0"/>
              <a:t>Limited number of sites on some networks</a:t>
            </a:r>
          </a:p>
          <a:p>
            <a:r>
              <a:rPr lang="en-NZ" dirty="0" smtClean="0"/>
              <a:t>Can deploy a special count if data not available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Tube Counters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Traffic Data - Value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76672"/>
            <a:ext cx="3194707" cy="521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Can be more accurate but not necessarily</a:t>
            </a:r>
          </a:p>
          <a:p>
            <a:r>
              <a:rPr lang="en-NZ" dirty="0" smtClean="0"/>
              <a:t>Generally limited duration</a:t>
            </a:r>
          </a:p>
          <a:p>
            <a:r>
              <a:rPr lang="en-NZ" dirty="0" smtClean="0"/>
              <a:t>Labour intensive (Expensive)</a:t>
            </a:r>
          </a:p>
          <a:p>
            <a:r>
              <a:rPr lang="en-NZ" dirty="0" smtClean="0"/>
              <a:t>Good for filling in holes in data</a:t>
            </a:r>
            <a:br>
              <a:rPr lang="en-NZ" dirty="0" smtClean="0"/>
            </a:br>
            <a:r>
              <a:rPr lang="en-NZ" dirty="0" smtClean="0"/>
              <a:t>e.g. Split of movements in shared lanes at signals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Manual Counts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Traffic Data - Value</a:t>
            </a:r>
          </a:p>
        </p:txBody>
      </p:sp>
    </p:spTree>
    <p:extLst>
      <p:ext uri="{BB962C8B-B14F-4D97-AF65-F5344CB8AC3E}">
        <p14:creationId xmlns:p14="http://schemas.microsoft.com/office/powerpoint/2010/main" val="8831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Peak times and flow rates</a:t>
            </a:r>
          </a:p>
          <a:p>
            <a:r>
              <a:rPr lang="en-NZ" dirty="0" smtClean="0"/>
              <a:t>Traffic Patterns</a:t>
            </a:r>
          </a:p>
          <a:p>
            <a:pPr marL="0" indent="0">
              <a:buNone/>
            </a:pPr>
            <a:r>
              <a:rPr lang="en-NZ" dirty="0" smtClean="0"/>
              <a:t>	Is it tidal?</a:t>
            </a:r>
          </a:p>
          <a:p>
            <a:pPr marL="0" indent="0">
              <a:buNone/>
            </a:pPr>
            <a:r>
              <a:rPr lang="en-NZ" dirty="0" smtClean="0"/>
              <a:t>	Does it build up quickly to peak?</a:t>
            </a:r>
          </a:p>
          <a:p>
            <a:pPr marL="0" indent="0">
              <a:buNone/>
            </a:pPr>
            <a:r>
              <a:rPr lang="en-NZ" dirty="0" smtClean="0"/>
              <a:t>	Does it drop of sharply?</a:t>
            </a:r>
          </a:p>
          <a:p>
            <a:r>
              <a:rPr lang="en-NZ" dirty="0" smtClean="0"/>
              <a:t>Quiet periods</a:t>
            </a:r>
          </a:p>
          <a:p>
            <a:pPr marL="0" indent="0">
              <a:buNone/>
            </a:pPr>
            <a:r>
              <a:rPr lang="en-NZ" dirty="0" smtClean="0"/>
              <a:t>	Hours</a:t>
            </a:r>
          </a:p>
          <a:p>
            <a:pPr marL="0" indent="0">
              <a:buNone/>
            </a:pPr>
            <a:r>
              <a:rPr lang="en-NZ" dirty="0" smtClean="0"/>
              <a:t>	Days</a:t>
            </a:r>
          </a:p>
          <a:p>
            <a:pPr marL="0" indent="0">
              <a:buNone/>
            </a:pPr>
            <a:r>
              <a:rPr lang="en-NZ" dirty="0"/>
              <a:t>	</a:t>
            </a:r>
            <a:r>
              <a:rPr lang="en-NZ" dirty="0" smtClean="0"/>
              <a:t>Times of year</a:t>
            </a:r>
          </a:p>
          <a:p>
            <a:endParaRPr lang="en-NZ" dirty="0" smtClean="0"/>
          </a:p>
          <a:p>
            <a:endParaRPr lang="en-NZ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do we want to know from the data?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50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 smtClean="0"/>
          </a:p>
          <a:p>
            <a:endParaRPr lang="en-NZ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Example Analysis</a:t>
            </a:r>
            <a:endParaRPr lang="en-N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do we want to know from the data?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00" y="20041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ggins powerpoint template">
  <a:themeElements>
    <a:clrScheme name="Higgins">
      <a:dk1>
        <a:srgbClr val="000000"/>
      </a:dk1>
      <a:lt1>
        <a:srgbClr val="FFFFFF"/>
      </a:lt1>
      <a:dk2>
        <a:srgbClr val="254835"/>
      </a:dk2>
      <a:lt2>
        <a:srgbClr val="D4ECC7"/>
      </a:lt2>
      <a:accent1>
        <a:srgbClr val="254835"/>
      </a:accent1>
      <a:accent2>
        <a:srgbClr val="84BC34"/>
      </a:accent2>
      <a:accent3>
        <a:srgbClr val="D4ECC7"/>
      </a:accent3>
      <a:accent4>
        <a:srgbClr val="F78D28"/>
      </a:accent4>
      <a:accent5>
        <a:srgbClr val="B27E47"/>
      </a:accent5>
      <a:accent6>
        <a:srgbClr val="838488"/>
      </a:accent6>
      <a:hlink>
        <a:srgbClr val="254835"/>
      </a:hlink>
      <a:folHlink>
        <a:srgbClr val="84BC34"/>
      </a:folHlink>
    </a:clrScheme>
    <a:fontScheme name="Higgins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9D5285-568E-4077-A4C7-83A2F103BBED}"/>
</file>

<file path=customXml/itemProps2.xml><?xml version="1.0" encoding="utf-8"?>
<ds:datastoreItem xmlns:ds="http://schemas.openxmlformats.org/officeDocument/2006/customXml" ds:itemID="{B6978F09-0686-4488-8A43-1C85913BCAF5}"/>
</file>

<file path=customXml/itemProps3.xml><?xml version="1.0" encoding="utf-8"?>
<ds:datastoreItem xmlns:ds="http://schemas.openxmlformats.org/officeDocument/2006/customXml" ds:itemID="{50278CF0-66A8-4F5A-B17F-07F3B0FDC33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2541</TotalTime>
  <Words>918</Words>
  <Application>Microsoft Office PowerPoint</Application>
  <PresentationFormat>Widescreen</PresentationFormat>
  <Paragraphs>194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ＭＳ Ｐゴシック</vt:lpstr>
      <vt:lpstr>Arial</vt:lpstr>
      <vt:lpstr>Calibri</vt:lpstr>
      <vt:lpstr>Higgins powerpoint template</vt:lpstr>
      <vt:lpstr>TTM Conference 2018</vt:lpstr>
      <vt:lpstr>Discussion focus</vt:lpstr>
      <vt:lpstr>Traffic Data - Value</vt:lpstr>
      <vt:lpstr>Traffic Data - Value</vt:lpstr>
      <vt:lpstr>Traffic Data - Value</vt:lpstr>
      <vt:lpstr>Traffic Data - Value</vt:lpstr>
      <vt:lpstr>Traffic Data - Value</vt:lpstr>
      <vt:lpstr>What do we want to know from the data?</vt:lpstr>
      <vt:lpstr>What do we want to know from the data?</vt:lpstr>
      <vt:lpstr>What do we want to know from the data?</vt:lpstr>
      <vt:lpstr>Lane Capacity</vt:lpstr>
      <vt:lpstr>Lane Capacity</vt:lpstr>
      <vt:lpstr>Lane Capacity</vt:lpstr>
      <vt:lpstr>Lane Capacity</vt:lpstr>
      <vt:lpstr>TTM Methodology </vt:lpstr>
      <vt:lpstr>TTM Methodology </vt:lpstr>
      <vt:lpstr>TTM Methodology </vt:lpstr>
      <vt:lpstr>TTM Methodology </vt:lpstr>
      <vt:lpstr>TTM Methodology </vt:lpstr>
      <vt:lpstr>Example Site: Remuera Rd</vt:lpstr>
      <vt:lpstr>Example Site: Remuera Rd</vt:lpstr>
      <vt:lpstr>Example Site: Remuera Rd</vt:lpstr>
      <vt:lpstr>What are we aiming to achieve?</vt:lpstr>
    </vt:vector>
  </TitlesOfParts>
  <Company>Higgins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Managers Forum</dc:title>
  <dc:creator>Angela Chubb</dc:creator>
  <cp:lastModifiedBy>Ben Burrowes</cp:lastModifiedBy>
  <cp:revision>65</cp:revision>
  <cp:lastPrinted>2014-02-05T02:47:26Z</cp:lastPrinted>
  <dcterms:created xsi:type="dcterms:W3CDTF">2014-07-17T23:20:32Z</dcterms:created>
  <dcterms:modified xsi:type="dcterms:W3CDTF">2018-05-08T22:06:06Z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