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1" r:id="rId4"/>
    <p:sldId id="263" r:id="rId5"/>
    <p:sldId id="262" r:id="rId6"/>
    <p:sldId id="289" r:id="rId7"/>
    <p:sldId id="290" r:id="rId8"/>
    <p:sldId id="291" r:id="rId9"/>
    <p:sldId id="264" r:id="rId10"/>
    <p:sldId id="279" r:id="rId11"/>
    <p:sldId id="282" r:id="rId12"/>
    <p:sldId id="292" r:id="rId13"/>
    <p:sldId id="266" r:id="rId14"/>
    <p:sldId id="277" r:id="rId15"/>
    <p:sldId id="278" r:id="rId16"/>
    <p:sldId id="280" r:id="rId17"/>
    <p:sldId id="267" r:id="rId18"/>
    <p:sldId id="268" r:id="rId19"/>
    <p:sldId id="269" r:id="rId20"/>
    <p:sldId id="281" r:id="rId21"/>
    <p:sldId id="270" r:id="rId22"/>
    <p:sldId id="285" r:id="rId23"/>
    <p:sldId id="284" r:id="rId24"/>
    <p:sldId id="271" r:id="rId25"/>
    <p:sldId id="287" r:id="rId26"/>
    <p:sldId id="272" r:id="rId27"/>
    <p:sldId id="265" r:id="rId28"/>
    <p:sldId id="259" r:id="rId2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B15F70-FFB6-4ADA-AD0D-01402520BE06}">
          <p14:sldIdLst>
            <p14:sldId id="256"/>
            <p14:sldId id="257"/>
            <p14:sldId id="261"/>
            <p14:sldId id="263"/>
            <p14:sldId id="262"/>
            <p14:sldId id="289"/>
            <p14:sldId id="290"/>
            <p14:sldId id="291"/>
            <p14:sldId id="264"/>
            <p14:sldId id="279"/>
            <p14:sldId id="282"/>
            <p14:sldId id="292"/>
            <p14:sldId id="266"/>
            <p14:sldId id="277"/>
            <p14:sldId id="278"/>
            <p14:sldId id="280"/>
            <p14:sldId id="267"/>
            <p14:sldId id="268"/>
            <p14:sldId id="269"/>
            <p14:sldId id="281"/>
            <p14:sldId id="270"/>
            <p14:sldId id="285"/>
            <p14:sldId id="284"/>
            <p14:sldId id="271"/>
            <p14:sldId id="287"/>
            <p14:sldId id="272"/>
            <p14:sldId id="265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618" userDrawn="1">
          <p15:clr>
            <a:srgbClr val="A4A3A4"/>
          </p15:clr>
        </p15:guide>
        <p15:guide id="4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37196"/>
    <a:srgbClr val="0E77BE"/>
    <a:srgbClr val="01769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2" autoAdjust="0"/>
    <p:restoredTop sz="70827" autoAdjust="0"/>
  </p:normalViewPr>
  <p:slideViewPr>
    <p:cSldViewPr snapToGrid="0">
      <p:cViewPr varScale="1">
        <p:scale>
          <a:sx n="55" d="100"/>
          <a:sy n="55" d="100"/>
        </p:scale>
        <p:origin x="2208" y="34"/>
      </p:cViewPr>
      <p:guideLst>
        <p:guide orient="horz" pos="2160"/>
        <p:guide pos="2880"/>
        <p:guide orient="horz" pos="618"/>
        <p:guide orient="horz" pos="504"/>
      </p:guideLst>
    </p:cSldViewPr>
  </p:slideViewPr>
  <p:outlineViewPr>
    <p:cViewPr>
      <p:scale>
        <a:sx n="33" d="100"/>
        <a:sy n="33" d="100"/>
      </p:scale>
      <p:origin x="0" y="-33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2000" b="1" dirty="0"/>
              <a:t>Comparison</a:t>
            </a:r>
            <a:r>
              <a:rPr lang="en-NZ" sz="2000" b="1" baseline="0" dirty="0"/>
              <a:t> – Monthly Alt Route, Travel Time</a:t>
            </a:r>
          </a:p>
          <a:p>
            <a:pPr>
              <a:defRPr/>
            </a:pPr>
            <a:r>
              <a:rPr lang="en-NZ" sz="2000" b="1" baseline="0" dirty="0"/>
              <a:t>Prediction v Average Actual</a:t>
            </a:r>
            <a:endParaRPr lang="en-NZ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533492910024847E-2"/>
          <c:y val="0.17688738013645092"/>
          <c:w val="0.85518947787914834"/>
          <c:h val="0.759998878345334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ASSESSED BASELINE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Sheet1!$B$4:$K$4</c:f>
              <c:numCache>
                <c:formatCode>mmm\-yy</c:formatCode>
                <c:ptCount val="10"/>
                <c:pt idx="0">
                  <c:v>42856</c:v>
                </c:pt>
                <c:pt idx="1">
                  <c:v>42887</c:v>
                </c:pt>
                <c:pt idx="2">
                  <c:v>42917</c:v>
                </c:pt>
                <c:pt idx="3">
                  <c:v>42948</c:v>
                </c:pt>
                <c:pt idx="4">
                  <c:v>42979</c:v>
                </c:pt>
                <c:pt idx="5">
                  <c:v>43009</c:v>
                </c:pt>
                <c:pt idx="6">
                  <c:v>43040</c:v>
                </c:pt>
                <c:pt idx="7">
                  <c:v>43070</c:v>
                </c:pt>
                <c:pt idx="8">
                  <c:v>43101</c:v>
                </c:pt>
                <c:pt idx="9">
                  <c:v>43132</c:v>
                </c:pt>
              </c:numCache>
            </c:numRef>
          </c:cat>
          <c:val>
            <c:numRef>
              <c:f>Sheet1!$B$5:$K$5</c:f>
              <c:numCache>
                <c:formatCode>General</c:formatCode>
                <c:ptCount val="10"/>
                <c:pt idx="0">
                  <c:v>340</c:v>
                </c:pt>
                <c:pt idx="1">
                  <c:v>340</c:v>
                </c:pt>
                <c:pt idx="2">
                  <c:v>340</c:v>
                </c:pt>
                <c:pt idx="3">
                  <c:v>340</c:v>
                </c:pt>
                <c:pt idx="4">
                  <c:v>340</c:v>
                </c:pt>
                <c:pt idx="5">
                  <c:v>340</c:v>
                </c:pt>
                <c:pt idx="6">
                  <c:v>340</c:v>
                </c:pt>
                <c:pt idx="7">
                  <c:v>340</c:v>
                </c:pt>
                <c:pt idx="8">
                  <c:v>345</c:v>
                </c:pt>
                <c:pt idx="9">
                  <c:v>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61-4FB0-8DF7-643E82ECBA03}"/>
            </c:ext>
          </c:extLst>
        </c:ser>
        <c:ser>
          <c:idx val="4"/>
          <c:order val="3"/>
          <c:tx>
            <c:strRef>
              <c:f>Sheet1!$A$9</c:f>
              <c:strCache>
                <c:ptCount val="1"/>
                <c:pt idx="0">
                  <c:v>AVE EST DAYTIME TRAVEL TIME (BASELINE+DELAY) Minutes: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Sheet1!$B$4:$K$4</c:f>
              <c:numCache>
                <c:formatCode>mmm\-yy</c:formatCode>
                <c:ptCount val="10"/>
                <c:pt idx="0">
                  <c:v>42856</c:v>
                </c:pt>
                <c:pt idx="1">
                  <c:v>42887</c:v>
                </c:pt>
                <c:pt idx="2">
                  <c:v>42917</c:v>
                </c:pt>
                <c:pt idx="3">
                  <c:v>42948</c:v>
                </c:pt>
                <c:pt idx="4">
                  <c:v>42979</c:v>
                </c:pt>
                <c:pt idx="5">
                  <c:v>43009</c:v>
                </c:pt>
                <c:pt idx="6">
                  <c:v>43040</c:v>
                </c:pt>
                <c:pt idx="7">
                  <c:v>43070</c:v>
                </c:pt>
                <c:pt idx="8">
                  <c:v>43101</c:v>
                </c:pt>
                <c:pt idx="9">
                  <c:v>43132</c:v>
                </c:pt>
              </c:numCache>
            </c:numRef>
          </c:cat>
          <c:val>
            <c:numRef>
              <c:f>Sheet1!$B$9:$K$9</c:f>
              <c:numCache>
                <c:formatCode>0</c:formatCode>
                <c:ptCount val="10"/>
                <c:pt idx="0">
                  <c:v>363.06</c:v>
                </c:pt>
                <c:pt idx="1">
                  <c:v>359.23</c:v>
                </c:pt>
                <c:pt idx="2">
                  <c:v>363.19</c:v>
                </c:pt>
                <c:pt idx="3">
                  <c:v>367.71</c:v>
                </c:pt>
                <c:pt idx="4">
                  <c:v>367.43</c:v>
                </c:pt>
                <c:pt idx="5">
                  <c:v>368.42</c:v>
                </c:pt>
                <c:pt idx="6">
                  <c:v>375.73</c:v>
                </c:pt>
                <c:pt idx="7">
                  <c:v>362.7</c:v>
                </c:pt>
                <c:pt idx="8">
                  <c:v>362.83</c:v>
                </c:pt>
                <c:pt idx="9">
                  <c:v>357.23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61-4FB0-8DF7-643E82ECBA03}"/>
            </c:ext>
          </c:extLst>
        </c:ser>
        <c:ser>
          <c:idx val="6"/>
          <c:order val="5"/>
          <c:tx>
            <c:strRef>
              <c:f>Sheet1!$A$11</c:f>
              <c:strCache>
                <c:ptCount val="1"/>
                <c:pt idx="0">
                  <c:v>AVE MONTHLY DAYTIME (7:00 - 19:00) TRAVEL TIME - Google Report*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Sheet1!$B$4:$K$4</c:f>
              <c:numCache>
                <c:formatCode>mmm\-yy</c:formatCode>
                <c:ptCount val="10"/>
                <c:pt idx="0">
                  <c:v>42856</c:v>
                </c:pt>
                <c:pt idx="1">
                  <c:v>42887</c:v>
                </c:pt>
                <c:pt idx="2">
                  <c:v>42917</c:v>
                </c:pt>
                <c:pt idx="3">
                  <c:v>42948</c:v>
                </c:pt>
                <c:pt idx="4">
                  <c:v>42979</c:v>
                </c:pt>
                <c:pt idx="5">
                  <c:v>43009</c:v>
                </c:pt>
                <c:pt idx="6">
                  <c:v>43040</c:v>
                </c:pt>
                <c:pt idx="7">
                  <c:v>43070</c:v>
                </c:pt>
                <c:pt idx="8">
                  <c:v>43101</c:v>
                </c:pt>
                <c:pt idx="9">
                  <c:v>43132</c:v>
                </c:pt>
              </c:numCache>
            </c:numRef>
          </c:cat>
          <c:val>
            <c:numRef>
              <c:f>Sheet1!$B$11:$K$11</c:f>
              <c:numCache>
                <c:formatCode>General</c:formatCode>
                <c:ptCount val="10"/>
                <c:pt idx="0">
                  <c:v>359</c:v>
                </c:pt>
                <c:pt idx="1">
                  <c:v>360</c:v>
                </c:pt>
                <c:pt idx="2">
                  <c:v>360</c:v>
                </c:pt>
                <c:pt idx="3">
                  <c:v>360</c:v>
                </c:pt>
                <c:pt idx="4">
                  <c:v>359</c:v>
                </c:pt>
                <c:pt idx="5">
                  <c:v>360</c:v>
                </c:pt>
                <c:pt idx="6">
                  <c:v>363</c:v>
                </c:pt>
                <c:pt idx="7">
                  <c:v>362</c:v>
                </c:pt>
                <c:pt idx="8">
                  <c:v>364</c:v>
                </c:pt>
                <c:pt idx="9">
                  <c:v>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61-4FB0-8DF7-643E82ECBA03}"/>
            </c:ext>
          </c:extLst>
        </c:ser>
        <c:ser>
          <c:idx val="7"/>
          <c:order val="6"/>
          <c:tx>
            <c:strRef>
              <c:f>Sheet1!$A$12</c:f>
              <c:strCache>
                <c:ptCount val="1"/>
                <c:pt idx="0">
                  <c:v>AVE MONTHLY PEAK DAYTIME TRAVEL TIME - Google Report*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Sheet1!$B$4:$K$4</c:f>
              <c:numCache>
                <c:formatCode>mmm\-yy</c:formatCode>
                <c:ptCount val="10"/>
                <c:pt idx="0">
                  <c:v>42856</c:v>
                </c:pt>
                <c:pt idx="1">
                  <c:v>42887</c:v>
                </c:pt>
                <c:pt idx="2">
                  <c:v>42917</c:v>
                </c:pt>
                <c:pt idx="3">
                  <c:v>42948</c:v>
                </c:pt>
                <c:pt idx="4">
                  <c:v>42979</c:v>
                </c:pt>
                <c:pt idx="5">
                  <c:v>43009</c:v>
                </c:pt>
                <c:pt idx="6">
                  <c:v>43040</c:v>
                </c:pt>
                <c:pt idx="7">
                  <c:v>43070</c:v>
                </c:pt>
                <c:pt idx="8">
                  <c:v>43101</c:v>
                </c:pt>
                <c:pt idx="9">
                  <c:v>43132</c:v>
                </c:pt>
              </c:numCache>
            </c:numRef>
          </c:cat>
          <c:val>
            <c:numRef>
              <c:f>Sheet1!$B$12:$K$12</c:f>
              <c:numCache>
                <c:formatCode>General</c:formatCode>
                <c:ptCount val="10"/>
                <c:pt idx="0">
                  <c:v>367</c:v>
                </c:pt>
                <c:pt idx="1">
                  <c:v>368</c:v>
                </c:pt>
                <c:pt idx="2">
                  <c:v>370</c:v>
                </c:pt>
                <c:pt idx="3">
                  <c:v>370</c:v>
                </c:pt>
                <c:pt idx="4">
                  <c:v>366</c:v>
                </c:pt>
                <c:pt idx="5">
                  <c:v>369</c:v>
                </c:pt>
                <c:pt idx="6">
                  <c:v>374</c:v>
                </c:pt>
                <c:pt idx="7">
                  <c:v>371</c:v>
                </c:pt>
                <c:pt idx="8">
                  <c:v>372</c:v>
                </c:pt>
                <c:pt idx="9">
                  <c:v>367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61-4FB0-8DF7-643E82ECBA03}"/>
            </c:ext>
          </c:extLst>
        </c:ser>
        <c:ser>
          <c:idx val="8"/>
          <c:order val="7"/>
          <c:tx>
            <c:strRef>
              <c:f>Sheet1!$A$13</c:f>
              <c:strCache>
                <c:ptCount val="1"/>
                <c:pt idx="0">
                  <c:v>ACTUAL PEAK DAYTIME TRAVEL TIME - Google Report*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Sheet1!$B$4:$K$4</c:f>
              <c:numCache>
                <c:formatCode>mmm\-yy</c:formatCode>
                <c:ptCount val="10"/>
                <c:pt idx="0">
                  <c:v>42856</c:v>
                </c:pt>
                <c:pt idx="1">
                  <c:v>42887</c:v>
                </c:pt>
                <c:pt idx="2">
                  <c:v>42917</c:v>
                </c:pt>
                <c:pt idx="3">
                  <c:v>42948</c:v>
                </c:pt>
                <c:pt idx="4">
                  <c:v>42979</c:v>
                </c:pt>
                <c:pt idx="5">
                  <c:v>43009</c:v>
                </c:pt>
                <c:pt idx="6">
                  <c:v>43040</c:v>
                </c:pt>
                <c:pt idx="7">
                  <c:v>43070</c:v>
                </c:pt>
                <c:pt idx="8">
                  <c:v>43101</c:v>
                </c:pt>
                <c:pt idx="9">
                  <c:v>43132</c:v>
                </c:pt>
              </c:numCache>
            </c:numRef>
          </c:cat>
          <c:val>
            <c:numRef>
              <c:f>Sheet1!$B$13:$K$13</c:f>
              <c:numCache>
                <c:formatCode>General</c:formatCode>
                <c:ptCount val="10"/>
                <c:pt idx="0">
                  <c:v>373</c:v>
                </c:pt>
                <c:pt idx="1">
                  <c:v>376</c:v>
                </c:pt>
                <c:pt idx="2">
                  <c:v>383</c:v>
                </c:pt>
                <c:pt idx="3">
                  <c:v>388</c:v>
                </c:pt>
                <c:pt idx="4">
                  <c:v>374</c:v>
                </c:pt>
                <c:pt idx="5">
                  <c:v>397</c:v>
                </c:pt>
                <c:pt idx="6">
                  <c:v>429</c:v>
                </c:pt>
                <c:pt idx="7">
                  <c:v>382</c:v>
                </c:pt>
                <c:pt idx="8">
                  <c:v>385</c:v>
                </c:pt>
                <c:pt idx="9">
                  <c:v>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861-4FB0-8DF7-643E82ECB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889216"/>
        <c:axId val="50589216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Sheet1!$A$6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Sheet1!$B$4:$K$4</c15:sqref>
                        </c15:formulaRef>
                      </c:ext>
                    </c:extLst>
                    <c:numCache>
                      <c:formatCode>mmm\-yy</c:formatCode>
                      <c:ptCount val="10"/>
                      <c:pt idx="0">
                        <c:v>42856</c:v>
                      </c:pt>
                      <c:pt idx="1">
                        <c:v>42887</c:v>
                      </c:pt>
                      <c:pt idx="2">
                        <c:v>42917</c:v>
                      </c:pt>
                      <c:pt idx="3">
                        <c:v>42948</c:v>
                      </c:pt>
                      <c:pt idx="4">
                        <c:v>42979</c:v>
                      </c:pt>
                      <c:pt idx="5">
                        <c:v>43009</c:v>
                      </c:pt>
                      <c:pt idx="6">
                        <c:v>43040</c:v>
                      </c:pt>
                      <c:pt idx="7">
                        <c:v>43070</c:v>
                      </c:pt>
                      <c:pt idx="8">
                        <c:v>43101</c:v>
                      </c:pt>
                      <c:pt idx="9">
                        <c:v>43132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Sheet1!$B$6:$K$6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8861-4FB0-8DF7-643E82ECBA03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Sheet1!$B$4:$K$4</c15:sqref>
                        </c15:formulaRef>
                      </c:ext>
                    </c:extLst>
                    <c:numCache>
                      <c:formatCode>mmm\-yy</c:formatCode>
                      <c:ptCount val="10"/>
                      <c:pt idx="0">
                        <c:v>42856</c:v>
                      </c:pt>
                      <c:pt idx="1">
                        <c:v>42887</c:v>
                      </c:pt>
                      <c:pt idx="2">
                        <c:v>42917</c:v>
                      </c:pt>
                      <c:pt idx="3">
                        <c:v>42948</c:v>
                      </c:pt>
                      <c:pt idx="4">
                        <c:v>42979</c:v>
                      </c:pt>
                      <c:pt idx="5">
                        <c:v>43009</c:v>
                      </c:pt>
                      <c:pt idx="6">
                        <c:v>43040</c:v>
                      </c:pt>
                      <c:pt idx="7">
                        <c:v>43070</c:v>
                      </c:pt>
                      <c:pt idx="8">
                        <c:v>43101</c:v>
                      </c:pt>
                      <c:pt idx="9">
                        <c:v>43132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Sheet1!$B$8:$K$8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861-4FB0-8DF7-643E82ECBA03}"/>
                  </c:ext>
                </c:extLst>
              </c15:ser>
            </c15:filteredLineSeries>
            <c15:filteredLin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Sheet1!$B$4:$K$4</c15:sqref>
                        </c15:formulaRef>
                      </c:ext>
                    </c:extLst>
                    <c:numCache>
                      <c:formatCode>mmm\-yy</c:formatCode>
                      <c:ptCount val="10"/>
                      <c:pt idx="0">
                        <c:v>42856</c:v>
                      </c:pt>
                      <c:pt idx="1">
                        <c:v>42887</c:v>
                      </c:pt>
                      <c:pt idx="2">
                        <c:v>42917</c:v>
                      </c:pt>
                      <c:pt idx="3">
                        <c:v>42948</c:v>
                      </c:pt>
                      <c:pt idx="4">
                        <c:v>42979</c:v>
                      </c:pt>
                      <c:pt idx="5">
                        <c:v>43009</c:v>
                      </c:pt>
                      <c:pt idx="6">
                        <c:v>43040</c:v>
                      </c:pt>
                      <c:pt idx="7">
                        <c:v>43070</c:v>
                      </c:pt>
                      <c:pt idx="8">
                        <c:v>43101</c:v>
                      </c:pt>
                      <c:pt idx="9">
                        <c:v>43132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Sheet1!$B$10:$K$10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861-4FB0-8DF7-643E82ECBA03}"/>
                  </c:ext>
                </c:extLst>
              </c15:ser>
            </c15:filteredLineSeries>
          </c:ext>
        </c:extLst>
      </c:lineChart>
      <c:dateAx>
        <c:axId val="5058892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892168"/>
        <c:crosses val="autoZero"/>
        <c:auto val="1"/>
        <c:lblOffset val="100"/>
        <c:baseTimeUnit val="months"/>
      </c:dateAx>
      <c:valAx>
        <c:axId val="505892168"/>
        <c:scaling>
          <c:orientation val="minMax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88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CA6F0-4D48-4D12-B6B9-579D9976D38D}" type="datetimeFigureOut">
              <a:rPr lang="en-NZ" smtClean="0"/>
              <a:t>14/05/2018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CB0A-091E-4FA3-9660-B6F9B8D1CC4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1067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629AE-1B7B-4E1C-B6D5-D9175FB78171}" type="datetimeFigureOut">
              <a:rPr lang="en-NZ" smtClean="0"/>
              <a:t>14/05/2018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B704F-6D09-471B-90DB-6E438CAAB32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004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0749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(For the Alt Route, a delay “free” trip was 6 hours, including a 30 min rest break)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The bulk of trips made along the </a:t>
            </a:r>
            <a:r>
              <a:rPr lang="en-NZ" dirty="0" err="1"/>
              <a:t>Kk</a:t>
            </a:r>
            <a:r>
              <a:rPr lang="en-NZ" dirty="0"/>
              <a:t> Coast are leaving from or heading to a ferry sailing at Picton:</a:t>
            </a:r>
          </a:p>
          <a:p>
            <a:pPr marL="0" indent="0">
              <a:buNone/>
            </a:pPr>
            <a:endParaRPr lang="en-NZ" dirty="0"/>
          </a:p>
          <a:p>
            <a:pPr marL="171450" indent="-171450">
              <a:buFontTx/>
              <a:buChar char="-"/>
            </a:pPr>
            <a:r>
              <a:rPr lang="en-NZ" dirty="0"/>
              <a:t>7.00am, 12.30noon, 6.00pm, 8.30pm, 11.30pm arrivals in Picton</a:t>
            </a:r>
          </a:p>
          <a:p>
            <a:pPr marL="171450" indent="-171450">
              <a:buFontTx/>
              <a:buChar char="-"/>
            </a:pPr>
            <a:endParaRPr lang="en-NZ" dirty="0"/>
          </a:p>
          <a:p>
            <a:pPr marL="171450" indent="-171450">
              <a:buFontTx/>
              <a:buChar char="-"/>
            </a:pPr>
            <a:r>
              <a:rPr lang="en-NZ" dirty="0"/>
              <a:t>9.00am, 10.45am, 2.15pm, 6.45pm, 10.15pm  departures from Picton</a:t>
            </a:r>
          </a:p>
          <a:p>
            <a:pPr marL="171450" indent="-171450">
              <a:buFontTx/>
              <a:buChar char="-"/>
            </a:pPr>
            <a:endParaRPr lang="en-NZ" dirty="0"/>
          </a:p>
          <a:p>
            <a:pPr marL="0" indent="0">
              <a:buFontTx/>
              <a:buNone/>
            </a:pPr>
            <a:r>
              <a:rPr lang="en-NZ" dirty="0"/>
              <a:t>Especially travel to meet a departing ferry is an important trip for freight and tourists.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3718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Although not as spatially complex as the Christchurch EQ rebuild response a similar FWV approach was adopted.</a:t>
            </a:r>
          </a:p>
          <a:p>
            <a:endParaRPr lang="en-NZ" dirty="0"/>
          </a:p>
          <a:p>
            <a:r>
              <a:rPr lang="en-NZ" dirty="0"/>
              <a:t>NCTIR built GIS based tools and  also focussed on Customer outcomes in its KPIs.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4124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Data was pulled into a NCTIR RAMM Database from all 4  NOC networks covered by the Alternate Route</a:t>
            </a:r>
          </a:p>
          <a:p>
            <a:endParaRPr lang="en-NZ" dirty="0"/>
          </a:p>
          <a:p>
            <a:r>
              <a:rPr lang="en-NZ" dirty="0"/>
              <a:t>-- RAMM FWD data was useful BUT alone was too complicated and overwhelming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935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The accumulated RAMM FWD data was imported into a GIS based tool.</a:t>
            </a:r>
          </a:p>
          <a:p>
            <a:endParaRPr lang="en-NZ" dirty="0"/>
          </a:p>
          <a:p>
            <a:r>
              <a:rPr lang="en-NZ" dirty="0"/>
              <a:t>We could identify more clearly here where and when works were planned.</a:t>
            </a:r>
          </a:p>
          <a:p>
            <a:endParaRPr lang="en-NZ" dirty="0"/>
          </a:p>
          <a:p>
            <a:r>
              <a:rPr lang="en-NZ" dirty="0"/>
              <a:t>The cumulative graph indicates where the large peaks will occur in time.</a:t>
            </a:r>
          </a:p>
          <a:p>
            <a:endParaRPr lang="en-NZ" dirty="0"/>
          </a:p>
          <a:p>
            <a:r>
              <a:rPr lang="en-NZ" dirty="0"/>
              <a:t>This graph shows a massive peak in one contract area is planned in Oct 2017.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7104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The Gannt type chart shows which specific worksites are active during the high travel delay periods.</a:t>
            </a:r>
          </a:p>
          <a:p>
            <a:endParaRPr lang="en-NZ" dirty="0"/>
          </a:p>
          <a:p>
            <a:r>
              <a:rPr lang="en-NZ" dirty="0"/>
              <a:t>This detail gives the opportunity to reschedule in time specific works to BALANCE TOTAL DELAY. 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073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The map display is based on a time slider running across the Gannt chart and generating details such as the total Projects active and the current accumulated delay (in each NOC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8159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Output of site numbers and month ahead programmes allowed a clear overview of work progress.</a:t>
            </a:r>
          </a:p>
          <a:p>
            <a:endParaRPr lang="en-NZ" dirty="0"/>
          </a:p>
          <a:p>
            <a:r>
              <a:rPr lang="en-NZ" dirty="0"/>
              <a:t>Taking a regular feed from RAMM data this output is updated and reviewed usually weekly as forward programmes were updated – TO PLAN AHEAD AROUND PEAK DELAY PERIODS.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7559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u="sng" dirty="0"/>
              <a:t>Peaks</a:t>
            </a:r>
            <a:r>
              <a:rPr lang="en-NZ" dirty="0"/>
              <a:t> in delay (to move planned works away from)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Current programmes took no account of work in adjacent areas so peaks would occur mainly in “best part of construction season”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Moving work in time to reduce peaks – and reduce the risk of delay blowing out over the KPI measure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u="sng" dirty="0"/>
              <a:t>Troughs</a:t>
            </a:r>
            <a:r>
              <a:rPr lang="en-NZ" dirty="0"/>
              <a:t> in delay (to move planned works towards</a:t>
            </a:r>
          </a:p>
          <a:p>
            <a:endParaRPr lang="en-NZ" dirty="0"/>
          </a:p>
          <a:p>
            <a:r>
              <a:rPr lang="en-NZ" dirty="0"/>
              <a:t>Troughs in delay provided an opportunity to move work and still meet the KPI</a:t>
            </a:r>
          </a:p>
          <a:p>
            <a:endParaRPr lang="en-NZ" dirty="0"/>
          </a:p>
          <a:p>
            <a:r>
              <a:rPr lang="en-NZ" dirty="0"/>
              <a:t> – OVERALL, LIKE IN ANY ROAD PROJECT, BALANCING DELAY AND PROGRAMME DELIVERY IS A COMPROMISE, AND REQUIRES FOCUSED FORETHOUGHT.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0938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en-NZ" dirty="0"/>
              <a:t>Each NOC Team (4 off) provided delay estimates </a:t>
            </a:r>
            <a:r>
              <a:rPr lang="en-NZ" u="sng" dirty="0"/>
              <a:t>daily</a:t>
            </a:r>
            <a:r>
              <a:rPr lang="en-NZ" dirty="0"/>
              <a:t> - based on their individual approved RAMM weekly programmes</a:t>
            </a:r>
          </a:p>
          <a:p>
            <a:pPr marL="571500" indent="-571500"/>
            <a:endParaRPr lang="en-NZ" dirty="0"/>
          </a:p>
          <a:p>
            <a:pPr marL="571500" indent="-571500"/>
            <a:r>
              <a:rPr lang="en-NZ" dirty="0"/>
              <a:t>Peak daily travel time was derived from Google travel time data – recorded across the day (6.00am to 10,00pm) and supplied daily</a:t>
            </a:r>
          </a:p>
          <a:p>
            <a:pPr marL="571500" indent="-571500"/>
            <a:endParaRPr lang="en-NZ" dirty="0"/>
          </a:p>
          <a:p>
            <a:pPr marL="571500" indent="-571500"/>
            <a:r>
              <a:rPr lang="en-NZ" dirty="0"/>
              <a:t>Average daily travel time was derived from Google travel time data  - again from across the day (6.00am to 10,00pm) supplied daily</a:t>
            </a:r>
          </a:p>
          <a:p>
            <a:pPr marL="571500" indent="-571500"/>
            <a:endParaRPr lang="en-NZ" dirty="0"/>
          </a:p>
          <a:p>
            <a:pPr marL="571500" indent="-571500"/>
            <a:r>
              <a:rPr lang="en-NZ" dirty="0"/>
              <a:t>Combining these measures together </a:t>
            </a:r>
            <a:r>
              <a:rPr lang="en-NZ" dirty="0" err="1"/>
              <a:t>yeilded</a:t>
            </a:r>
            <a:r>
              <a:rPr lang="en-NZ" dirty="0"/>
              <a:t> an accuracy measure for prediction and a comparison against our absolute delay travel time measure.</a:t>
            </a:r>
          </a:p>
          <a:p>
            <a:pPr marL="571500" indent="-571500"/>
            <a:endParaRPr lang="en-NZ" dirty="0"/>
          </a:p>
          <a:p>
            <a:pPr marL="571500" indent="-571500"/>
            <a:r>
              <a:rPr lang="en-NZ" dirty="0"/>
              <a:t>Google travel time provided in Real Time was also taken into an online tool where CURRENT DELAY CONDITIONS COULD BE MONITORED – if a trend towards peak delays was noted then action could potentially be taken in real time.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659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NZTA developed a Console or viewer of real time Google data.</a:t>
            </a:r>
          </a:p>
          <a:p>
            <a:endParaRPr lang="en-NZ" dirty="0"/>
          </a:p>
          <a:p>
            <a:r>
              <a:rPr lang="en-NZ" dirty="0"/>
              <a:t>Data specifically for the Alternate Route:</a:t>
            </a:r>
          </a:p>
          <a:p>
            <a:endParaRPr lang="en-NZ" dirty="0"/>
          </a:p>
          <a:p>
            <a:pPr marL="171450" indent="-171450">
              <a:buFontTx/>
              <a:buChar char="-"/>
            </a:pPr>
            <a:r>
              <a:rPr lang="en-NZ" dirty="0"/>
              <a:t>Current accumulated delay</a:t>
            </a:r>
          </a:p>
          <a:p>
            <a:pPr marL="171450" indent="-171450">
              <a:buFontTx/>
              <a:buChar char="-"/>
            </a:pPr>
            <a:endParaRPr lang="en-NZ" dirty="0"/>
          </a:p>
          <a:p>
            <a:pPr marL="171450" indent="-171450">
              <a:buFontTx/>
              <a:buChar char="-"/>
            </a:pPr>
            <a:r>
              <a:rPr lang="en-NZ" dirty="0"/>
              <a:t>Delay over the last 15 minutes period to indicate growing trends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2808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5695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Also - Data specifically for the SH 1 Coastal Route</a:t>
            </a:r>
          </a:p>
          <a:p>
            <a:endParaRPr lang="en-NZ" dirty="0"/>
          </a:p>
          <a:p>
            <a:r>
              <a:rPr lang="en-NZ" dirty="0"/>
              <a:t>-- This tool also allows comparative travel time between the Alternate and Coastal Routes with both open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2110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The Console shows in some detail WHERE THE DELAY IS CONCENTRATED:</a:t>
            </a:r>
          </a:p>
          <a:p>
            <a:endParaRPr lang="en-NZ" dirty="0"/>
          </a:p>
          <a:p>
            <a:pPr marL="171450" indent="-171450">
              <a:buFontTx/>
              <a:buChar char="-"/>
            </a:pPr>
            <a:r>
              <a:rPr lang="en-NZ" dirty="0"/>
              <a:t>See major delays at worksites in this North and South of </a:t>
            </a:r>
            <a:r>
              <a:rPr lang="en-NZ" dirty="0" err="1"/>
              <a:t>Kk</a:t>
            </a:r>
            <a:r>
              <a:rPr lang="en-NZ" dirty="0"/>
              <a:t> on SH 1 from earlier this week (May 2018).</a:t>
            </a:r>
          </a:p>
          <a:p>
            <a:pPr marL="171450" indent="-171450">
              <a:buFontTx/>
              <a:buChar char="-"/>
            </a:pPr>
            <a:endParaRPr lang="en-NZ" dirty="0"/>
          </a:p>
          <a:p>
            <a:pPr marL="171450" indent="-171450">
              <a:buFontTx/>
              <a:buChar char="-"/>
            </a:pPr>
            <a:r>
              <a:rPr lang="en-NZ" dirty="0"/>
              <a:t>The colours show the scale of the delay and its location from real time Google travel time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1290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NCTIR also wanted a tool to provide better Public Information regarding Delay.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Wanted to let road users to use it for TRIP PLANNING TODAY.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610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There was also the opportunity to promote progress on the works to date.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Numbers were provided showing the current updated scale of work underway and completed: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NZ" dirty="0"/>
              <a:t>Current number of worksites (contributing to delays)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NZ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NZ" dirty="0"/>
              <a:t>Current work completed as well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28782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For those more visual learners – a map was provided showing where the worksites are located along the whole Alternate Route: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NZ" dirty="0"/>
              <a:t>Larger dots show points where there is more major delay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17850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The Delay KPI recording as a performance measure indicated:</a:t>
            </a:r>
          </a:p>
          <a:p>
            <a:pPr marL="0" indent="0">
              <a:buNone/>
            </a:pPr>
            <a:endParaRPr lang="en-NZ" dirty="0"/>
          </a:p>
          <a:p>
            <a:pPr marL="171450" indent="-171450">
              <a:buFontTx/>
              <a:buChar char="-"/>
            </a:pPr>
            <a:r>
              <a:rPr lang="en-NZ" dirty="0"/>
              <a:t>Actual travel time (blue, red and yellow lines) never fell below the baseline (grey dotted line)</a:t>
            </a:r>
          </a:p>
          <a:p>
            <a:pPr marL="171450" indent="-171450">
              <a:buFontTx/>
              <a:buChar char="-"/>
            </a:pPr>
            <a:endParaRPr lang="en-NZ" dirty="0"/>
          </a:p>
          <a:p>
            <a:pPr marL="171450" indent="-171450">
              <a:buFontTx/>
              <a:buChar char="-"/>
            </a:pPr>
            <a:r>
              <a:rPr lang="en-NZ" dirty="0"/>
              <a:t>Estimated travel time (black-dotted line) from delay accumulation across the full Alternate Route fell generally between the average and peak delay from real time data</a:t>
            </a:r>
          </a:p>
          <a:p>
            <a:pPr marL="171450" indent="-171450">
              <a:buFontTx/>
              <a:buChar char="-"/>
            </a:pPr>
            <a:endParaRPr lang="en-NZ" dirty="0"/>
          </a:p>
          <a:p>
            <a:pPr marL="171450" indent="-171450">
              <a:buFontTx/>
              <a:buChar char="-"/>
            </a:pPr>
            <a:r>
              <a:rPr lang="en-NZ" dirty="0"/>
              <a:t>The Average Peak was within 370 minutes travel time</a:t>
            </a:r>
          </a:p>
          <a:p>
            <a:pPr marL="171450" indent="-171450">
              <a:buFontTx/>
              <a:buChar char="-"/>
            </a:pPr>
            <a:endParaRPr lang="en-NZ" dirty="0"/>
          </a:p>
          <a:p>
            <a:pPr marL="171450" indent="-171450">
              <a:buFontTx/>
              <a:buChar char="-"/>
            </a:pPr>
            <a:r>
              <a:rPr lang="en-NZ" dirty="0"/>
              <a:t>The Absolute Peak travel times however were &gt; 390 minutes.  THIS WAS &gt; AN HOUR AND HALF LONGER THAN THE 6 HOUR BASELINE!!!</a:t>
            </a:r>
          </a:p>
          <a:p>
            <a:pPr marL="171450" indent="-171450">
              <a:buFontTx/>
              <a:buChar char="-"/>
            </a:pPr>
            <a:endParaRPr lang="en-NZ" dirty="0"/>
          </a:p>
          <a:p>
            <a:pPr marL="171450" indent="-171450">
              <a:buFontTx/>
              <a:buChar char="-"/>
            </a:pPr>
            <a:r>
              <a:rPr lang="en-NZ" dirty="0"/>
              <a:t>The very high peaks were incidents such as crashes that causes major delays at one location.</a:t>
            </a:r>
          </a:p>
          <a:p>
            <a:pPr marL="0" indent="0">
              <a:buFontTx/>
              <a:buNone/>
            </a:pP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8433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This KPI discussion and management focused onto:</a:t>
            </a:r>
          </a:p>
          <a:p>
            <a:pPr marL="0" indent="0">
              <a:buNone/>
            </a:pPr>
            <a:endParaRPr lang="en-NZ" dirty="0"/>
          </a:p>
          <a:p>
            <a:pPr marL="171450" indent="-171450">
              <a:buFontTx/>
              <a:buChar char="-"/>
            </a:pPr>
            <a:r>
              <a:rPr lang="en-NZ" dirty="0"/>
              <a:t>Acknowledging the delays caused by each worksite</a:t>
            </a:r>
          </a:p>
          <a:p>
            <a:pPr marL="171450" indent="-171450">
              <a:buFontTx/>
              <a:buChar char="-"/>
            </a:pPr>
            <a:endParaRPr lang="en-NZ" dirty="0"/>
          </a:p>
          <a:p>
            <a:pPr marL="171450" indent="-171450">
              <a:buFontTx/>
              <a:buChar char="-"/>
            </a:pPr>
            <a:r>
              <a:rPr lang="en-NZ" dirty="0"/>
              <a:t>Combined delay and programming of works to manage higher level delay outcomes</a:t>
            </a:r>
          </a:p>
          <a:p>
            <a:pPr marL="171450" indent="-171450">
              <a:buFontTx/>
              <a:buChar char="-"/>
            </a:pPr>
            <a:endParaRPr lang="en-NZ" dirty="0"/>
          </a:p>
          <a:p>
            <a:pPr marL="171450" indent="-171450">
              <a:buFontTx/>
              <a:buChar char="-"/>
            </a:pPr>
            <a:r>
              <a:rPr lang="en-NZ" dirty="0"/>
              <a:t>Identifying worksites in place beyond their programmed period</a:t>
            </a:r>
          </a:p>
          <a:p>
            <a:pPr marL="171450" indent="-171450">
              <a:buFontTx/>
              <a:buChar char="-"/>
            </a:pPr>
            <a:endParaRPr lang="en-NZ" dirty="0"/>
          </a:p>
          <a:p>
            <a:pPr marL="171450" indent="-171450">
              <a:buFontTx/>
              <a:buChar char="-"/>
            </a:pPr>
            <a:r>
              <a:rPr lang="en-NZ" dirty="0"/>
              <a:t>Planning and standing by the “Expected Delay” to give travellers confidence in their time of arrival</a:t>
            </a:r>
          </a:p>
          <a:p>
            <a:pPr marL="171450" indent="-171450">
              <a:buFontTx/>
              <a:buChar char="-"/>
            </a:pPr>
            <a:endParaRPr lang="en-NZ" dirty="0"/>
          </a:p>
          <a:p>
            <a:pPr marL="171450" indent="-171450">
              <a:buFontTx/>
              <a:buChar char="-"/>
            </a:pPr>
            <a:r>
              <a:rPr lang="en-NZ" dirty="0"/>
              <a:t>Bringing together separate NOC Networks to coordinate outcomes and remove peaks</a:t>
            </a:r>
          </a:p>
          <a:p>
            <a:pPr marL="171450" indent="-171450">
              <a:buFontTx/>
              <a:buChar char="-"/>
            </a:pP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4770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49843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1407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NCTIR grew from nothing starting in March 2017 to its peak in October/November 2017</a:t>
            </a:r>
          </a:p>
          <a:p>
            <a:endParaRPr lang="en-NZ" dirty="0"/>
          </a:p>
          <a:p>
            <a:r>
              <a:rPr lang="en-NZ" dirty="0"/>
              <a:t>Currently over 2 million person hours across over 100 organisations</a:t>
            </a:r>
          </a:p>
          <a:p>
            <a:endParaRPr lang="en-NZ" dirty="0"/>
          </a:p>
          <a:p>
            <a:r>
              <a:rPr lang="en-NZ" dirty="0"/>
              <a:t>Activity is split across bases in Christchurch, Kaikoura, and Clarence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524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1662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480km one way trip from Chch to Picton via the Alternate Route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Of which NCTIR were working across the 400km of the Alternate Route - between Waipara and Blenheim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The Inland Kaikoura Route through Mt Lyford was also taken on as an alternative to SH 1 to serve Kaikoura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6657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NZ" sz="1200" dirty="0"/>
              <a:t>TRAFFIC FLOW on the Alternate Route grew dramatically.  Starting in the North: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- SH 63 through St Arnaud saw a Christmas Peak over 6 * flows before Christmas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- Settled to around 4* pervious flows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1200" dirty="0"/>
              <a:t>- The c</a:t>
            </a:r>
            <a:r>
              <a:rPr lang="en-NZ" dirty="0"/>
              <a:t>losed SIMT Railway line had its highest impact here with approx. 3500 truck trips per month moved onto the Alternate Route.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- Heavy traffic grew as well to a steady 14 * previous flows!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- At this level the previous Annual flow of HCVs was passing through in every MONTH!!!!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Note the reduction in traffic with SH 1 opening in Dec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4054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NZ" sz="1200" dirty="0"/>
              <a:t>TRAFFIC FLOW moving west through MURCHISON: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- SH 6 saw a Christmas Peak over 5 * flows before Christmas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- Settled to around 1.5 * previous flows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- Heavy traffic grew as well to a steady 2.4 * previous flows!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9980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NZ" sz="1200" dirty="0"/>
              <a:t>TRAFFIC FLOW across the south over LEWIS PASS: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- SH 7 Saw a Christmas Peak over 6 * flows before Christmas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- Settled to around 4* pervious flows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- Heavy traffic grew as well to a steady 3 * previous flows!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103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To preserve the routes integrity NCTIR picked up a large repair and upgrade programme to match the current route to higher demand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4 State Highway NOC networks make up the Alternate Route, operating under separate Contract Managers and with there own ways of doing things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A challenge to focus Maintenance teams on delivering a massive programme of works (in some sort of co-ordinated way) within the limited summer construction season of 2017/18 began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Only freight link = rail was not operating as SIMT broken through </a:t>
            </a:r>
            <a:r>
              <a:rPr lang="en-NZ" dirty="0" err="1"/>
              <a:t>Kk</a:t>
            </a:r>
            <a:r>
              <a:rPr lang="en-NZ" dirty="0"/>
              <a:t>. ALL FREIGHT moving across the Upper South Island now on trucks.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dirty="0"/>
              <a:t>The new route was far more vulnerable to snow and ice during 2017 winter through the ALPINE PASSES ABOVE 860M, than the Coastal Route running close to sea level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704F-6D09-471B-90DB-6E438CAAB325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241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2198372"/>
            <a:ext cx="8183881" cy="204513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932246" y="143933"/>
            <a:ext cx="1789724" cy="804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/>
          </a:p>
        </p:txBody>
      </p:sp>
      <p:sp>
        <p:nvSpPr>
          <p:cNvPr id="9" name="TextBox 8"/>
          <p:cNvSpPr txBox="1"/>
          <p:nvPr userDrawn="1"/>
        </p:nvSpPr>
        <p:spPr>
          <a:xfrm>
            <a:off x="2294887" y="4925102"/>
            <a:ext cx="654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sz="2000" b="1" dirty="0"/>
              <a:t>James Park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sz="2000" dirty="0"/>
              <a:t>NCTIR Corridor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sz="2000" dirty="0"/>
              <a:t>NZTA TTM Conference, 9 May 2018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67748" y="878766"/>
            <a:ext cx="8259266" cy="10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Lead and Lag KPI Indicators to Monitor Alternate Route Traffic Delay Around NCTIR Roadworks</a:t>
            </a:r>
          </a:p>
        </p:txBody>
      </p:sp>
    </p:spTree>
    <p:extLst>
      <p:ext uri="{BB962C8B-B14F-4D97-AF65-F5344CB8AC3E}">
        <p14:creationId xmlns:p14="http://schemas.microsoft.com/office/powerpoint/2010/main" val="337901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B071-0D42-4BF2-87F3-6BE38D1731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568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B071-0D42-4BF2-87F3-6BE38D1731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68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B071-0D42-4BF2-87F3-6BE38D1731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209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5668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B071-0D42-4BF2-87F3-6BE38D1731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0665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B071-0D42-4BF2-87F3-6BE38D1731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549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B071-0D42-4BF2-87F3-6BE38D1731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711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B071-0D42-4BF2-87F3-6BE38D1731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861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F4F1-D21A-4B65-8781-BFBE0B7C8972}" type="datetime1">
              <a:rPr lang="en-NZ" smtClean="0"/>
              <a:t>14/05/2018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B071-0D42-4BF2-87F3-6BE38D1731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186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B071-0D42-4BF2-87F3-6BE38D1731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2231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B071-0D42-4BF2-87F3-6BE38D1731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149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93" y="6311901"/>
            <a:ext cx="8318417" cy="38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5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00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NCTIR KPIs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NZ" sz="2000"/>
          </a:p>
          <a:p>
            <a:pPr>
              <a:lnSpc>
                <a:spcPct val="150000"/>
              </a:lnSpc>
            </a:pPr>
            <a:r>
              <a:rPr lang="en-NZ" sz="4200" dirty="0"/>
              <a:t>NCTIR Monitored on 14 KPIs</a:t>
            </a:r>
          </a:p>
          <a:p>
            <a:pPr>
              <a:lnSpc>
                <a:spcPct val="150000"/>
              </a:lnSpc>
            </a:pPr>
            <a:r>
              <a:rPr lang="en-NZ" sz="4200" dirty="0"/>
              <a:t>Delay KPI 2.4 notably: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NZ" sz="4200" i="1" dirty="0"/>
              <a:t>“Christchurch to Picton Journey Time in FWV measured against actuals.”</a:t>
            </a:r>
            <a:r>
              <a:rPr lang="en-NZ" sz="4200" dirty="0"/>
              <a:t> </a:t>
            </a:r>
          </a:p>
          <a:p>
            <a:pPr>
              <a:lnSpc>
                <a:spcPct val="150000"/>
              </a:lnSpc>
            </a:pPr>
            <a:r>
              <a:rPr lang="en-NZ" sz="4200" dirty="0"/>
              <a:t>NCTIR publicly committed to maximum delay for 2017/18 Summer.</a:t>
            </a:r>
            <a:endParaRPr lang="en-NZ" sz="4200" i="1" dirty="0"/>
          </a:p>
          <a:p>
            <a:pPr marL="0" indent="0">
              <a:lnSpc>
                <a:spcPct val="150000"/>
              </a:lnSpc>
              <a:buNone/>
            </a:pPr>
            <a:r>
              <a:rPr lang="en-NZ" sz="4200" dirty="0"/>
              <a:t>	</a:t>
            </a:r>
            <a:r>
              <a:rPr lang="en-NZ" sz="4200" u="sng" dirty="0"/>
              <a:t>Maximum Delay &lt; 45 mins per trip on Alternate Route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NZ" sz="4200" dirty="0"/>
              <a:t>	= (Expected trip of 6 hours, incl. a 30 min rest break + Delay)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NZ" sz="4200" dirty="0"/>
              <a:t>This is a </a:t>
            </a:r>
            <a:r>
              <a:rPr lang="en-NZ" sz="4200" u="sng" dirty="0"/>
              <a:t>time critical trip = ferry connection</a:t>
            </a:r>
            <a:r>
              <a:rPr lang="en-NZ" sz="4200" dirty="0"/>
              <a:t>.</a:t>
            </a:r>
          </a:p>
        </p:txBody>
      </p:sp>
      <p:pic>
        <p:nvPicPr>
          <p:cNvPr id="1026" name="Picture 5" descr="cid:image005.png@01D3E604.DD5291B0">
            <a:extLst>
              <a:ext uri="{FF2B5EF4-FFF2-40B4-BE49-F238E27FC236}">
                <a16:creationId xmlns:a16="http://schemas.microsoft.com/office/drawing/2014/main" id="{FC178CEB-E96D-4178-B533-C1DE3CDA8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r="23126" b="2809"/>
          <a:stretch/>
        </p:blipFill>
        <p:spPr bwMode="auto">
          <a:xfrm>
            <a:off x="4043680" y="339092"/>
            <a:ext cx="4572000" cy="270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163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Lead Planning for Delay KPI : Forward Work Programme (FWP)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n-NZ" altLang="en-US" sz="2400" dirty="0"/>
          </a:p>
          <a:p>
            <a:pPr marL="0" inden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NZ" altLang="en-US" sz="2400" dirty="0"/>
              <a:t>The Forward Works Viewer philosophy supports: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n-NZ" altLang="en-US" sz="2400" dirty="0"/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NZ" altLang="en-US" sz="2400" dirty="0"/>
              <a:t>Common platform to bring data together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n-NZ" altLang="en-US" sz="2400" dirty="0"/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NZ" altLang="en-US" sz="2400" dirty="0"/>
              <a:t>Coordinate physical work activities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n-NZ" altLang="en-US" sz="2400" dirty="0"/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NZ" altLang="en-US" sz="2400" dirty="0"/>
              <a:t>Encourage collaboration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NZ" altLang="en-US" sz="2400" dirty="0"/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NZ" altLang="en-US" sz="2400" dirty="0"/>
              <a:t>Minimise (total) disruption to public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n-NZ" altLang="en-US" sz="2400" dirty="0"/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NZ" altLang="en-US" sz="2400" dirty="0"/>
              <a:t>Improved performance of the transport network</a:t>
            </a:r>
          </a:p>
        </p:txBody>
      </p:sp>
    </p:spTree>
    <p:extLst>
      <p:ext uri="{BB962C8B-B14F-4D97-AF65-F5344CB8AC3E}">
        <p14:creationId xmlns:p14="http://schemas.microsoft.com/office/powerpoint/2010/main" val="3397316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Lead Planning for Delay KPI : FWP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825625"/>
            <a:ext cx="20129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RAMM Forward Works</a:t>
            </a:r>
          </a:p>
          <a:p>
            <a:pPr marL="0" indent="0">
              <a:buNone/>
            </a:pPr>
            <a:endParaRPr lang="en-NZ" sz="2400" dirty="0"/>
          </a:p>
          <a:p>
            <a:pPr marL="0" indent="0">
              <a:buNone/>
            </a:pPr>
            <a:r>
              <a:rPr lang="en-NZ" sz="2400" dirty="0"/>
              <a:t>Making sense of the data …how to manage delay here?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F6AF83-3EA7-4274-AD87-67439912A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821" y="1690689"/>
            <a:ext cx="5905004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8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Lead Planning for Delay KPI : FWP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Internal Dashboard from RAMM Forward 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4DCBB-193B-4C69-A038-519EED7ED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2693193"/>
            <a:ext cx="6781800" cy="3483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07500F-477A-4146-A868-5941DA792C22}"/>
              </a:ext>
            </a:extLst>
          </p:cNvPr>
          <p:cNvSpPr txBox="1"/>
          <p:nvPr/>
        </p:nvSpPr>
        <p:spPr>
          <a:xfrm>
            <a:off x="7121111" y="4258894"/>
            <a:ext cx="2022889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2400" dirty="0"/>
              <a:t>Accumulated Delay based on combined programmes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0F568E-972E-440D-B2FB-0A24E5C2ED5D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6032501" y="3479804"/>
            <a:ext cx="1088610" cy="15639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44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Lead Planning for Delay KPI: FWP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Internal Dashboard from RAMM Forward 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4DCBB-193B-4C69-A038-519EED7ED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2693193"/>
            <a:ext cx="6781800" cy="3483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07500F-477A-4146-A868-5941DA792C22}"/>
              </a:ext>
            </a:extLst>
          </p:cNvPr>
          <p:cNvSpPr txBox="1"/>
          <p:nvPr/>
        </p:nvSpPr>
        <p:spPr>
          <a:xfrm>
            <a:off x="7121111" y="4258894"/>
            <a:ext cx="2022889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2400" dirty="0"/>
              <a:t>Timeline showing each worksite’s contribution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0F568E-972E-440D-B2FB-0A24E5C2ED5D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032501" y="5043724"/>
            <a:ext cx="1088610" cy="108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446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Lead Planning for Delay KPI: FWP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Internal Dashboard from RAMM Forward 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4DCBB-193B-4C69-A038-519EED7ED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2693193"/>
            <a:ext cx="6781800" cy="3483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07500F-477A-4146-A868-5941DA792C22}"/>
              </a:ext>
            </a:extLst>
          </p:cNvPr>
          <p:cNvSpPr txBox="1"/>
          <p:nvPr/>
        </p:nvSpPr>
        <p:spPr>
          <a:xfrm>
            <a:off x="3603211" y="4690694"/>
            <a:ext cx="4797839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2400" dirty="0"/>
              <a:t>Spatial mapping of current worksite locations (based on a time slider)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0F568E-972E-440D-B2FB-0A24E5C2ED5D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1701801" y="4555759"/>
            <a:ext cx="1901410" cy="5504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707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Lead Planning for Delay KPI: FWP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Internal Dashboard from RAMM Forward 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4DCBB-193B-4C69-A038-519EED7ED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2693193"/>
            <a:ext cx="6781800" cy="3483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07500F-477A-4146-A868-5941DA792C22}"/>
              </a:ext>
            </a:extLst>
          </p:cNvPr>
          <p:cNvSpPr txBox="1"/>
          <p:nvPr/>
        </p:nvSpPr>
        <p:spPr>
          <a:xfrm>
            <a:off x="4289011" y="4462094"/>
            <a:ext cx="3940589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2400" dirty="0"/>
              <a:t>Summary numbers of current worksites, scale of delay, (based on a time slider) – also showing months ahead.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0F568E-972E-440D-B2FB-0A24E5C2ED5D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3429001" y="4114803"/>
            <a:ext cx="860010" cy="11321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812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Forward Work Programme Analysis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690689"/>
            <a:ext cx="4557713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dirty="0"/>
              <a:t>KPI drove review of combined programme for:</a:t>
            </a:r>
          </a:p>
          <a:p>
            <a:pPr marL="0" indent="0">
              <a:buNone/>
            </a:pPr>
            <a:endParaRPr lang="en-NZ" u="sng" dirty="0"/>
          </a:p>
          <a:p>
            <a:pPr marL="0" indent="0">
              <a:buNone/>
            </a:pPr>
            <a:r>
              <a:rPr lang="en-NZ" u="sng" dirty="0"/>
              <a:t>Peaks</a:t>
            </a:r>
            <a:r>
              <a:rPr lang="en-NZ" dirty="0"/>
              <a:t> in delay (to reduce)</a:t>
            </a:r>
          </a:p>
          <a:p>
            <a:pPr marL="571500" indent="-571500"/>
            <a:r>
              <a:rPr lang="en-NZ" dirty="0"/>
              <a:t>Max size of planned peak delay re Delay KPI </a:t>
            </a:r>
          </a:p>
          <a:p>
            <a:pPr marL="571500" indent="-571500"/>
            <a:endParaRPr lang="en-NZ" dirty="0"/>
          </a:p>
          <a:p>
            <a:pPr marL="0" indent="0">
              <a:buNone/>
            </a:pPr>
            <a:r>
              <a:rPr lang="en-NZ" u="sng" dirty="0"/>
              <a:t>Troughs</a:t>
            </a:r>
            <a:r>
              <a:rPr lang="en-NZ" dirty="0"/>
              <a:t> in delay (to increase)</a:t>
            </a:r>
          </a:p>
          <a:p>
            <a:pPr marL="571500" indent="-571500"/>
            <a:r>
              <a:rPr lang="en-NZ" dirty="0"/>
              <a:t>To increase planned delay, within the Delay KPI</a:t>
            </a:r>
          </a:p>
          <a:p>
            <a:pPr marL="571500" indent="-571500"/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39AB88-CAB7-4FBD-A6DA-BBFC1CBCE2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6" t="12222" r="-1" b="18612"/>
          <a:stretch/>
        </p:blipFill>
        <p:spPr>
          <a:xfrm rot="5400000">
            <a:off x="4529141" y="2357439"/>
            <a:ext cx="5443534" cy="35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82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Lag Monitoring for Delay KPI: Reporting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Daily travel time predicted/monitored:</a:t>
            </a:r>
          </a:p>
          <a:p>
            <a:pPr marL="571500" indent="-571500"/>
            <a:r>
              <a:rPr lang="en-NZ" dirty="0"/>
              <a:t>Daily delay from weekly programmes</a:t>
            </a:r>
          </a:p>
          <a:p>
            <a:pPr marL="571500" indent="-571500"/>
            <a:r>
              <a:rPr lang="en-NZ" dirty="0"/>
              <a:t>Actual Peak travel time daily</a:t>
            </a:r>
          </a:p>
          <a:p>
            <a:pPr marL="571500" indent="-571500"/>
            <a:r>
              <a:rPr lang="en-NZ" dirty="0"/>
              <a:t>Actual Average travel time daily</a:t>
            </a:r>
          </a:p>
          <a:p>
            <a:pPr marL="571500" indent="-571500"/>
            <a:endParaRPr lang="en-NZ" dirty="0"/>
          </a:p>
          <a:p>
            <a:pPr marL="0" indent="0">
              <a:buNone/>
            </a:pPr>
            <a:r>
              <a:rPr lang="en-NZ" dirty="0"/>
              <a:t>Google travel time data also provided Real </a:t>
            </a:r>
            <a:r>
              <a:rPr lang="en-NZ"/>
              <a:t>Time feedback</a:t>
            </a:r>
            <a:endParaRPr lang="en-NZ" dirty="0"/>
          </a:p>
          <a:p>
            <a:pPr marL="0" indent="0">
              <a:buNone/>
            </a:pPr>
            <a:r>
              <a:rPr lang="en-NZ" dirty="0"/>
              <a:t>(through an NZTA developed console)</a:t>
            </a:r>
          </a:p>
        </p:txBody>
      </p:sp>
    </p:spTree>
    <p:extLst>
      <p:ext uri="{BB962C8B-B14F-4D97-AF65-F5344CB8AC3E}">
        <p14:creationId xmlns:p14="http://schemas.microsoft.com/office/powerpoint/2010/main" val="3793394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Internal Current Travel Time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4F468A9C-A578-4219-A240-EA0CFDFE9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6208" y="1393741"/>
            <a:ext cx="6417656" cy="54642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0EBB03-1E44-4D29-AD0E-C9E6FBA2EFB9}"/>
              </a:ext>
            </a:extLst>
          </p:cNvPr>
          <p:cNvSpPr txBox="1"/>
          <p:nvPr/>
        </p:nvSpPr>
        <p:spPr>
          <a:xfrm>
            <a:off x="118851" y="3927901"/>
            <a:ext cx="1407357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2400" dirty="0"/>
              <a:t>Alternate Route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DCA962-10DA-4B32-A099-555DF65B10A0}"/>
              </a:ext>
            </a:extLst>
          </p:cNvPr>
          <p:cNvCxnSpPr>
            <a:cxnSpLocks/>
          </p:cNvCxnSpPr>
          <p:nvPr/>
        </p:nvCxnSpPr>
        <p:spPr>
          <a:xfrm flipV="1">
            <a:off x="1526208" y="2772791"/>
            <a:ext cx="520700" cy="15706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A06A9F-8EE6-4ED2-ABE5-C4CC31AD86C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1526208" y="4343400"/>
            <a:ext cx="98839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CDCB41D-96D7-4857-BCFC-D1EABD334041}"/>
              </a:ext>
            </a:extLst>
          </p:cNvPr>
          <p:cNvSpPr/>
          <p:nvPr/>
        </p:nvSpPr>
        <p:spPr>
          <a:xfrm>
            <a:off x="923810" y="1393741"/>
            <a:ext cx="4740389" cy="1452058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5117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The Map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/>
            <a:r>
              <a:rPr lang="en-NZ" dirty="0"/>
              <a:t>What is NCTIR?</a:t>
            </a:r>
          </a:p>
          <a:p>
            <a:pPr marL="571500" indent="-571500"/>
            <a:r>
              <a:rPr lang="en-NZ" dirty="0"/>
              <a:t>Traffic flow on the Alternate Route</a:t>
            </a:r>
          </a:p>
          <a:p>
            <a:pPr marL="571500" indent="-571500"/>
            <a:r>
              <a:rPr lang="en-NZ" dirty="0"/>
              <a:t>NCTIR Work Programme</a:t>
            </a:r>
          </a:p>
          <a:p>
            <a:pPr marL="571500" indent="-571500"/>
            <a:r>
              <a:rPr lang="en-NZ" dirty="0"/>
              <a:t>NCTIR KPIs</a:t>
            </a:r>
          </a:p>
          <a:p>
            <a:pPr marL="571500" indent="-571500"/>
            <a:r>
              <a:rPr lang="en-NZ" dirty="0"/>
              <a:t>Lead Planning for Delay KPI</a:t>
            </a:r>
          </a:p>
          <a:p>
            <a:pPr marL="571500" indent="-571500"/>
            <a:r>
              <a:rPr lang="en-NZ" dirty="0"/>
              <a:t>Lag Monitoring for Delay KPI</a:t>
            </a:r>
          </a:p>
          <a:p>
            <a:pPr marL="571500" indent="-571500"/>
            <a:r>
              <a:rPr lang="en-NZ" dirty="0"/>
              <a:t>Delay KPI Results</a:t>
            </a:r>
          </a:p>
          <a:p>
            <a:pPr marL="571500" indent="-571500"/>
            <a:r>
              <a:rPr lang="en-NZ" dirty="0"/>
              <a:t>Influence of Delay KPI</a:t>
            </a:r>
          </a:p>
          <a:p>
            <a:pPr marL="571500" indent="-571500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1854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Internal Current Travel Time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4F468A9C-A578-4219-A240-EA0CFDFE9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6208" y="1393741"/>
            <a:ext cx="6417656" cy="54642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C5220-85B9-48AC-B4F7-C29A7DAB39C8}"/>
              </a:ext>
            </a:extLst>
          </p:cNvPr>
          <p:cNvSpPr txBox="1"/>
          <p:nvPr/>
        </p:nvSpPr>
        <p:spPr>
          <a:xfrm>
            <a:off x="7943864" y="2875800"/>
            <a:ext cx="1114839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2400" dirty="0"/>
              <a:t>SH 1 – Coastal Route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E4AEB4-7BA5-41F8-9AB3-85D17B0D54CC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807200" y="3475965"/>
            <a:ext cx="1136664" cy="1590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9CF1F2-DF31-4CC4-9B04-777A1CB18235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7327900" y="3475965"/>
            <a:ext cx="615964" cy="8674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8E47A87-35DB-46E6-9BF9-905DE5DB3A89}"/>
              </a:ext>
            </a:extLst>
          </p:cNvPr>
          <p:cNvSpPr/>
          <p:nvPr/>
        </p:nvSpPr>
        <p:spPr>
          <a:xfrm>
            <a:off x="5433795" y="4230795"/>
            <a:ext cx="2618006" cy="2613904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3015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Internal Current Travel Time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E11A0B-7FB5-4F0C-B4B5-C82AE6E2D7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72" b="37635"/>
          <a:stretch/>
        </p:blipFill>
        <p:spPr>
          <a:xfrm>
            <a:off x="1205345" y="1391864"/>
            <a:ext cx="6535881" cy="4866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535086-7089-4EDD-A702-4D6DFCC4C07C}"/>
              </a:ext>
            </a:extLst>
          </p:cNvPr>
          <p:cNvSpPr txBox="1"/>
          <p:nvPr/>
        </p:nvSpPr>
        <p:spPr>
          <a:xfrm>
            <a:off x="7871127" y="4486391"/>
            <a:ext cx="1114839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2400" dirty="0"/>
              <a:t>SH 1 – Delays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7CD1CE-963A-4370-BABF-2375BEA134DD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642265" y="4901890"/>
            <a:ext cx="2228862" cy="857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86AD2D-1D96-4244-926F-A19D7717BD9E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301837" y="4901890"/>
            <a:ext cx="3569290" cy="9689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187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Shared External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/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F9DD8C-8FA5-4E83-9C63-66E290D38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00" y="1629057"/>
            <a:ext cx="9001000" cy="4547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8CE22E-B707-43C0-9AEF-22111CCC85E9}"/>
              </a:ext>
            </a:extLst>
          </p:cNvPr>
          <p:cNvSpPr txBox="1"/>
          <p:nvPr/>
        </p:nvSpPr>
        <p:spPr>
          <a:xfrm>
            <a:off x="3082413" y="4001295"/>
            <a:ext cx="2521974" cy="836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2400" dirty="0"/>
              <a:t>Current expected delay - today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97566E-CBB7-4BA4-AF19-CBBB1BB5F386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5604387" y="2954625"/>
            <a:ext cx="1533832" cy="14647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293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Shared External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/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F9DD8C-8FA5-4E83-9C63-66E290D38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00" y="1629057"/>
            <a:ext cx="9001000" cy="4547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8CE22E-B707-43C0-9AEF-22111CCC85E9}"/>
              </a:ext>
            </a:extLst>
          </p:cNvPr>
          <p:cNvSpPr txBox="1"/>
          <p:nvPr/>
        </p:nvSpPr>
        <p:spPr>
          <a:xfrm>
            <a:off x="1976284" y="3360433"/>
            <a:ext cx="3628103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2400" dirty="0"/>
              <a:t>Number of current worksites along the route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97566E-CBB7-4BA4-AF19-CBBB1BB5F386}"/>
              </a:ext>
            </a:extLst>
          </p:cNvPr>
          <p:cNvCxnSpPr>
            <a:cxnSpLocks/>
          </p:cNvCxnSpPr>
          <p:nvPr/>
        </p:nvCxnSpPr>
        <p:spPr>
          <a:xfrm flipV="1">
            <a:off x="5604387" y="2330245"/>
            <a:ext cx="1548581" cy="14456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830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Shared External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/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F9DD8C-8FA5-4E83-9C63-66E290D38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00" y="1629057"/>
            <a:ext cx="9001000" cy="4547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8CE22E-B707-43C0-9AEF-22111CCC85E9}"/>
              </a:ext>
            </a:extLst>
          </p:cNvPr>
          <p:cNvSpPr txBox="1"/>
          <p:nvPr/>
        </p:nvSpPr>
        <p:spPr>
          <a:xfrm>
            <a:off x="5353665" y="3322869"/>
            <a:ext cx="347601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2400" dirty="0"/>
              <a:t>Spatial mapping of current worksite locations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97566E-CBB7-4BA4-AF19-CBBB1BB5F386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3701847" y="3495372"/>
            <a:ext cx="1651818" cy="2429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914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Delay KPI Results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3B48BFB-5748-4A6A-A880-DDE8F50684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10556"/>
              </p:ext>
            </p:extLst>
          </p:nvPr>
        </p:nvGraphicFramePr>
        <p:xfrm>
          <a:off x="628650" y="1340427"/>
          <a:ext cx="7886699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7768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Influence of Delay KPI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Focus onto:</a:t>
            </a:r>
          </a:p>
          <a:p>
            <a:pPr marL="571500" indent="-571500"/>
            <a:r>
              <a:rPr lang="en-NZ" dirty="0"/>
              <a:t>Delay per worksite (1-2 mins each)</a:t>
            </a:r>
          </a:p>
          <a:p>
            <a:pPr marL="571500" indent="-571500"/>
            <a:r>
              <a:rPr lang="en-NZ" dirty="0"/>
              <a:t>Combined delay (40+ worksites)</a:t>
            </a:r>
          </a:p>
          <a:p>
            <a:pPr marL="571500" indent="-571500"/>
            <a:r>
              <a:rPr lang="en-NZ" dirty="0"/>
              <a:t>Worksites not complete on programme</a:t>
            </a:r>
          </a:p>
          <a:p>
            <a:pPr marL="571500" indent="-571500"/>
            <a:r>
              <a:rPr lang="en-NZ" dirty="0"/>
              <a:t>Public acceptance of planned delays</a:t>
            </a:r>
          </a:p>
          <a:p>
            <a:pPr marL="571500" indent="-571500"/>
            <a:r>
              <a:rPr lang="en-NZ" dirty="0"/>
              <a:t>Weekly co-ordination process</a:t>
            </a:r>
          </a:p>
          <a:p>
            <a:pPr marL="571500" indent="-571500"/>
            <a:r>
              <a:rPr lang="en-NZ" dirty="0"/>
              <a:t>Collaboration across 4 Networks (NOCs)!!</a:t>
            </a:r>
          </a:p>
        </p:txBody>
      </p:sp>
    </p:spTree>
    <p:extLst>
      <p:ext uri="{BB962C8B-B14F-4D97-AF65-F5344CB8AC3E}">
        <p14:creationId xmlns:p14="http://schemas.microsoft.com/office/powerpoint/2010/main" val="2433818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Thanks and Questions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sz="2000" u="sng" dirty="0"/>
          </a:p>
          <a:p>
            <a:pPr marL="0" indent="0">
              <a:buNone/>
            </a:pPr>
            <a:r>
              <a:rPr lang="en-NZ" sz="2000" u="sng" dirty="0"/>
              <a:t>References:</a:t>
            </a:r>
          </a:p>
          <a:p>
            <a:r>
              <a:rPr lang="en-NZ" sz="2000" dirty="0"/>
              <a:t>LINZ National Forward Works Viewer (April 2017), Angus Bargh</a:t>
            </a:r>
          </a:p>
          <a:p>
            <a:r>
              <a:rPr lang="en-NZ" sz="2000" dirty="0"/>
              <a:t>Safer Roads, Update – Post Kaikoura Re-routing Around the Mid to Top of South island (4/5/2018)</a:t>
            </a:r>
          </a:p>
          <a:p>
            <a:r>
              <a:rPr lang="en-NZ" sz="2000" dirty="0"/>
              <a:t>NZ Transport Agency travel time console (Google travel time data</a:t>
            </a:r>
            <a:r>
              <a:rPr lang="en-NZ" sz="2400" dirty="0"/>
              <a:t>)</a:t>
            </a:r>
          </a:p>
          <a:p>
            <a:r>
              <a:rPr lang="en-NZ" sz="2000" dirty="0"/>
              <a:t>NCTIR GIS tools (NCTIR dashboards, both internal and external)</a:t>
            </a:r>
          </a:p>
          <a:p>
            <a:endParaRPr lang="en-NZ" dirty="0"/>
          </a:p>
          <a:p>
            <a:endParaRPr lang="en-NZ" dirty="0"/>
          </a:p>
          <a:p>
            <a:pPr marL="571500" indent="-571500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18078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B071-0D42-4BF2-87F3-6BE38D1731EB}" type="slidenum">
              <a:rPr lang="en-NZ" smtClean="0"/>
              <a:t>28</a:t>
            </a:fld>
            <a:endParaRPr lang="en-N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2900362"/>
            <a:ext cx="7429500" cy="1057275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EF27745F-D587-4F08-AFC6-7C36CAC1650D}"/>
              </a:ext>
            </a:extLst>
          </p:cNvPr>
          <p:cNvSpPr txBox="1">
            <a:spLocks/>
          </p:cNvSpPr>
          <p:nvPr/>
        </p:nvSpPr>
        <p:spPr>
          <a:xfrm>
            <a:off x="628650" y="1574799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3600" b="1" dirty="0"/>
              <a:t>Now the focus moves to </a:t>
            </a:r>
            <a:r>
              <a:rPr lang="en-NZ" sz="3600" b="1" u="sng" dirty="0"/>
              <a:t>SH 1 Delay</a:t>
            </a:r>
            <a:r>
              <a:rPr lang="en-NZ" sz="3600" b="1" dirty="0"/>
              <a:t>….</a:t>
            </a:r>
            <a:endParaRPr lang="en-NZ" sz="3600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617D43A8-054E-4D79-B52F-A3B78AE3AC40}"/>
              </a:ext>
            </a:extLst>
          </p:cNvPr>
          <p:cNvSpPr txBox="1">
            <a:spLocks/>
          </p:cNvSpPr>
          <p:nvPr/>
        </p:nvSpPr>
        <p:spPr>
          <a:xfrm>
            <a:off x="400050" y="4636294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3600" b="1" dirty="0"/>
              <a:t>James.Park@wsp-opus.co.nz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79165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What is NCTIR?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NZ" sz="2200" b="1" u="sng" dirty="0"/>
              <a:t>N</a:t>
            </a:r>
            <a:r>
              <a:rPr lang="en-NZ" sz="2200" dirty="0"/>
              <a:t>orth </a:t>
            </a:r>
            <a:r>
              <a:rPr lang="en-NZ" sz="2200" b="1" u="sng" dirty="0"/>
              <a:t>C</a:t>
            </a:r>
            <a:r>
              <a:rPr lang="en-NZ" sz="2200" dirty="0"/>
              <a:t>anterbury </a:t>
            </a:r>
            <a:r>
              <a:rPr lang="en-NZ" sz="2200" b="1" u="sng" dirty="0"/>
              <a:t>T</a:t>
            </a:r>
            <a:r>
              <a:rPr lang="en-NZ" sz="2200" dirty="0"/>
              <a:t>ransport  </a:t>
            </a:r>
            <a:r>
              <a:rPr lang="en-NZ" sz="2200" b="1" u="sng" dirty="0"/>
              <a:t>I</a:t>
            </a:r>
            <a:r>
              <a:rPr lang="en-NZ" sz="2200" dirty="0"/>
              <a:t>nfrastructure </a:t>
            </a:r>
            <a:r>
              <a:rPr lang="en-NZ" sz="2200" b="1" u="sng" dirty="0"/>
              <a:t>R</a:t>
            </a:r>
            <a:r>
              <a:rPr lang="en-NZ" sz="2200" dirty="0"/>
              <a:t>ecovery alliance:</a:t>
            </a:r>
          </a:p>
          <a:p>
            <a:pPr marL="342900" indent="-342900"/>
            <a:r>
              <a:rPr lang="en-NZ" sz="2200" dirty="0"/>
              <a:t>Over 1700 people inducted</a:t>
            </a:r>
          </a:p>
          <a:p>
            <a:pPr marL="342900" indent="-342900"/>
            <a:r>
              <a:rPr lang="en-NZ" sz="2200" dirty="0"/>
              <a:t>100+ organisations involved</a:t>
            </a:r>
          </a:p>
          <a:p>
            <a:pPr marL="342900" indent="-342900"/>
            <a:r>
              <a:rPr lang="en-NZ" sz="2200" dirty="0" err="1"/>
              <a:t>Approx</a:t>
            </a:r>
            <a:r>
              <a:rPr lang="en-NZ" sz="2200" dirty="0"/>
              <a:t> $1.3 Billion budget for repairs</a:t>
            </a:r>
          </a:p>
          <a:p>
            <a:pPr marL="342900" indent="-342900"/>
            <a:r>
              <a:rPr lang="en-NZ" sz="2200" dirty="0" err="1"/>
              <a:t>Approx</a:t>
            </a:r>
            <a:r>
              <a:rPr lang="en-NZ" sz="2200" dirty="0"/>
              <a:t> 2 Million person hours delivered to date</a:t>
            </a:r>
          </a:p>
          <a:p>
            <a:endParaRPr lang="en-NZ" sz="2200" dirty="0"/>
          </a:p>
          <a:p>
            <a:pPr marL="0" indent="0">
              <a:buNone/>
            </a:pPr>
            <a:r>
              <a:rPr lang="en-NZ" sz="2200" dirty="0"/>
              <a:t>Key Milestones reached after Kaikoura Earthquake</a:t>
            </a:r>
          </a:p>
          <a:p>
            <a:pPr marL="342900" indent="-342900"/>
            <a:r>
              <a:rPr lang="en-NZ" sz="2200" dirty="0"/>
              <a:t>SIMT Railway opened for freight 1 Oct 2017</a:t>
            </a:r>
          </a:p>
          <a:p>
            <a:pPr marL="342900" indent="-342900"/>
            <a:r>
              <a:rPr lang="en-NZ" sz="2200" dirty="0"/>
              <a:t>SH 1 reopened (daytime) 15 Dec 2017</a:t>
            </a:r>
          </a:p>
          <a:p>
            <a:pPr marL="342900" indent="-342900"/>
            <a:r>
              <a:rPr lang="en-NZ" sz="2200" dirty="0"/>
              <a:t>SH 1 reopened (night) 30 April 2018</a:t>
            </a:r>
          </a:p>
        </p:txBody>
      </p:sp>
    </p:spTree>
    <p:extLst>
      <p:ext uri="{BB962C8B-B14F-4D97-AF65-F5344CB8AC3E}">
        <p14:creationId xmlns:p14="http://schemas.microsoft.com/office/powerpoint/2010/main" val="234919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NCTIR – Our Story Video, 6 mins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41EAC-3227-4850-B913-E55D0863C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000" b="1" dirty="0"/>
              <a:t>Optional download of video</a:t>
            </a:r>
          </a:p>
          <a:p>
            <a:pPr marL="0" indent="0" algn="ctr">
              <a:buNone/>
            </a:pPr>
            <a:r>
              <a:rPr lang="en-NZ" sz="4000" b="1" dirty="0"/>
              <a:t>W-16 NCTIR</a:t>
            </a:r>
          </a:p>
        </p:txBody>
      </p:sp>
    </p:spTree>
    <p:extLst>
      <p:ext uri="{BB962C8B-B14F-4D97-AF65-F5344CB8AC3E}">
        <p14:creationId xmlns:p14="http://schemas.microsoft.com/office/powerpoint/2010/main" val="305476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09CDA-B6CF-4010-BE0A-1D85E710FF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5" y="-18204"/>
            <a:ext cx="649777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3FB785-517C-431A-B19A-662228F641BF}"/>
              </a:ext>
            </a:extLst>
          </p:cNvPr>
          <p:cNvSpPr txBox="1"/>
          <p:nvPr/>
        </p:nvSpPr>
        <p:spPr>
          <a:xfrm>
            <a:off x="6693838" y="1216845"/>
            <a:ext cx="2022889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2400" dirty="0"/>
              <a:t>Marlborough Area repairs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FFD1F3-EF12-4D03-A68D-32C440670C50}"/>
              </a:ext>
            </a:extLst>
          </p:cNvPr>
          <p:cNvSpPr txBox="1"/>
          <p:nvPr/>
        </p:nvSpPr>
        <p:spPr>
          <a:xfrm>
            <a:off x="121269" y="697551"/>
            <a:ext cx="2506515" cy="4616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rgbClr val="FF0000"/>
                </a:solidFill>
              </a:rPr>
              <a:t>Alternate Route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48040A-8B39-4744-B474-FEE50801ABFC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919892" y="1632344"/>
            <a:ext cx="773946" cy="3468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87D662-7F80-4722-A037-972F1C176B61}"/>
              </a:ext>
            </a:extLst>
          </p:cNvPr>
          <p:cNvCxnSpPr>
            <a:cxnSpLocks/>
          </p:cNvCxnSpPr>
          <p:nvPr/>
        </p:nvCxnSpPr>
        <p:spPr>
          <a:xfrm flipH="1">
            <a:off x="5454739" y="2619285"/>
            <a:ext cx="1217215" cy="261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AA4329E-7AE6-4C4C-8BD7-74255933E32D}"/>
              </a:ext>
            </a:extLst>
          </p:cNvPr>
          <p:cNvSpPr txBox="1"/>
          <p:nvPr/>
        </p:nvSpPr>
        <p:spPr>
          <a:xfrm>
            <a:off x="6727443" y="3250007"/>
            <a:ext cx="2022889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2400" dirty="0"/>
              <a:t>Kaikoura </a:t>
            </a:r>
            <a:r>
              <a:rPr lang="en-NZ" sz="2400" dirty="0" err="1"/>
              <a:t>Sth</a:t>
            </a:r>
            <a:r>
              <a:rPr lang="en-NZ" sz="2400" dirty="0"/>
              <a:t>: Road + Rail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848233-69A0-40AF-9013-27F59723E060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877855" y="3665506"/>
            <a:ext cx="1849588" cy="224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CCB06D-4734-45AC-AB45-B07BBEFBDDDF}"/>
              </a:ext>
            </a:extLst>
          </p:cNvPr>
          <p:cNvSpPr txBox="1"/>
          <p:nvPr/>
        </p:nvSpPr>
        <p:spPr>
          <a:xfrm>
            <a:off x="6727443" y="4275160"/>
            <a:ext cx="2022889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2400" dirty="0" err="1"/>
              <a:t>Hunderlees</a:t>
            </a:r>
            <a:r>
              <a:rPr lang="en-NZ" sz="2400" dirty="0"/>
              <a:t> Area repairs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D97609-5064-4C1C-B4A9-D33EABC31DBF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4717162" y="4039365"/>
            <a:ext cx="2010281" cy="6512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598C52-691D-445F-926C-C892B6B17F98}"/>
              </a:ext>
            </a:extLst>
          </p:cNvPr>
          <p:cNvCxnSpPr/>
          <p:nvPr/>
        </p:nvCxnSpPr>
        <p:spPr>
          <a:xfrm>
            <a:off x="1691680" y="1216845"/>
            <a:ext cx="936104" cy="5559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66F4A205-0BB7-4AB7-B27D-899F3632F3BA}"/>
              </a:ext>
            </a:extLst>
          </p:cNvPr>
          <p:cNvSpPr/>
          <p:nvPr/>
        </p:nvSpPr>
        <p:spPr>
          <a:xfrm>
            <a:off x="5688497" y="1768485"/>
            <a:ext cx="231395" cy="495475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A7A0DB8-DCC3-4779-A55C-69C67D7581B2}"/>
              </a:ext>
            </a:extLst>
          </p:cNvPr>
          <p:cNvSpPr/>
          <p:nvPr/>
        </p:nvSpPr>
        <p:spPr>
          <a:xfrm rot="1907594">
            <a:off x="4439833" y="3771121"/>
            <a:ext cx="207759" cy="32326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026CE58-DDCE-4BB0-AA16-B0140F694DAF}"/>
              </a:ext>
            </a:extLst>
          </p:cNvPr>
          <p:cNvSpPr/>
          <p:nvPr/>
        </p:nvSpPr>
        <p:spPr>
          <a:xfrm rot="2097452">
            <a:off x="4628696" y="3448550"/>
            <a:ext cx="185760" cy="279784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312B627-DBE2-4FE4-A15D-98BCA08BBD0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693838" y="2258707"/>
            <a:ext cx="2188905" cy="7571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NZ" sz="2400" dirty="0"/>
              <a:t>Kaikoura Nth: Road + Rail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0F13807-DF9C-4A8F-88A7-40E9F7227753}"/>
              </a:ext>
            </a:extLst>
          </p:cNvPr>
          <p:cNvSpPr/>
          <p:nvPr/>
        </p:nvSpPr>
        <p:spPr>
          <a:xfrm rot="2097452">
            <a:off x="5102272" y="2737913"/>
            <a:ext cx="231395" cy="495475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781167-B953-4A42-99EC-929D229444E3}"/>
              </a:ext>
            </a:extLst>
          </p:cNvPr>
          <p:cNvSpPr txBox="1"/>
          <p:nvPr/>
        </p:nvSpPr>
        <p:spPr>
          <a:xfrm>
            <a:off x="121269" y="4365012"/>
            <a:ext cx="2506515" cy="4616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rgbClr val="FF0000"/>
                </a:solidFill>
              </a:rPr>
              <a:t>Inland Route to </a:t>
            </a:r>
            <a:r>
              <a:rPr lang="en-NZ" sz="2400" dirty="0" err="1">
                <a:solidFill>
                  <a:srgbClr val="FF0000"/>
                </a:solidFill>
              </a:rPr>
              <a:t>Kk</a:t>
            </a:r>
            <a:endParaRPr lang="en-NZ" sz="24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8FFCC8-50CF-43DD-A1B9-CDDF359BD68C}"/>
              </a:ext>
            </a:extLst>
          </p:cNvPr>
          <p:cNvCxnSpPr>
            <a:cxnSpLocks/>
          </p:cNvCxnSpPr>
          <p:nvPr/>
        </p:nvCxnSpPr>
        <p:spPr>
          <a:xfrm flipV="1">
            <a:off x="2601154" y="3805978"/>
            <a:ext cx="1348514" cy="5590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39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b="1" dirty="0"/>
              <a:t>Traffic Flow: SH 63, Alternate Route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FB04A74-4097-4E95-AB16-3C55A067D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6315" y="1417834"/>
            <a:ext cx="7886700" cy="38270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499E0-63CA-4193-8243-237A6CC12566}"/>
              </a:ext>
            </a:extLst>
          </p:cNvPr>
          <p:cNvSpPr txBox="1"/>
          <p:nvPr/>
        </p:nvSpPr>
        <p:spPr>
          <a:xfrm>
            <a:off x="5392882" y="5860473"/>
            <a:ext cx="3060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dirty="0"/>
              <a:t>Ex </a:t>
            </a:r>
            <a:r>
              <a:rPr lang="en-NZ" sz="1600" dirty="0" err="1"/>
              <a:t>SafeRoads</a:t>
            </a:r>
            <a:r>
              <a:rPr lang="en-NZ" sz="1600" dirty="0"/>
              <a:t> Report – 4 May 2018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5F3637-5E43-414D-8A93-CC63C59482D5}"/>
              </a:ext>
            </a:extLst>
          </p:cNvPr>
          <p:cNvCxnSpPr>
            <a:cxnSpLocks/>
          </p:cNvCxnSpPr>
          <p:nvPr/>
        </p:nvCxnSpPr>
        <p:spPr>
          <a:xfrm flipV="1">
            <a:off x="2495897" y="1905000"/>
            <a:ext cx="0" cy="4386361"/>
          </a:xfrm>
          <a:prstGeom prst="straightConnector1">
            <a:avLst/>
          </a:prstGeom>
          <a:ln w="63500">
            <a:solidFill>
              <a:srgbClr val="0066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30B27DB-1CBF-4F1B-B84C-093975E98E27}"/>
              </a:ext>
            </a:extLst>
          </p:cNvPr>
          <p:cNvSpPr txBox="1"/>
          <p:nvPr/>
        </p:nvSpPr>
        <p:spPr>
          <a:xfrm>
            <a:off x="2495897" y="5768140"/>
            <a:ext cx="2283061" cy="523220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none" rtlCol="0">
            <a:spAutoFit/>
          </a:bodyPr>
          <a:lstStyle/>
          <a:p>
            <a:r>
              <a:rPr lang="en-NZ" sz="2800" dirty="0">
                <a:solidFill>
                  <a:srgbClr val="0E77BE"/>
                </a:solidFill>
              </a:rPr>
              <a:t>560% increase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FEAF89-3C99-4D62-8106-30B25EB829AA}"/>
              </a:ext>
            </a:extLst>
          </p:cNvPr>
          <p:cNvCxnSpPr>
            <a:cxnSpLocks/>
          </p:cNvCxnSpPr>
          <p:nvPr/>
        </p:nvCxnSpPr>
        <p:spPr>
          <a:xfrm flipV="1">
            <a:off x="3110683" y="3648075"/>
            <a:ext cx="0" cy="2120067"/>
          </a:xfrm>
          <a:prstGeom prst="straightConnector1">
            <a:avLst/>
          </a:prstGeom>
          <a:ln w="635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DD4622E-A61C-4DA5-91A7-27078250C49B}"/>
              </a:ext>
            </a:extLst>
          </p:cNvPr>
          <p:cNvSpPr txBox="1"/>
          <p:nvPr/>
        </p:nvSpPr>
        <p:spPr>
          <a:xfrm>
            <a:off x="3110683" y="5244920"/>
            <a:ext cx="2642417" cy="5232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rgbClr val="FF0000"/>
                </a:solidFill>
              </a:rPr>
              <a:t>1460% increase</a:t>
            </a:r>
          </a:p>
        </p:txBody>
      </p:sp>
    </p:spTree>
    <p:extLst>
      <p:ext uri="{BB962C8B-B14F-4D97-AF65-F5344CB8AC3E}">
        <p14:creationId xmlns:p14="http://schemas.microsoft.com/office/powerpoint/2010/main" val="169842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1053A89-4A6F-49F6-84B8-B49A23BEF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318726"/>
            <a:ext cx="7886700" cy="392803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b="1" dirty="0"/>
              <a:t>Traffic Flow: SH 6, Alternate Route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499E0-63CA-4193-8243-237A6CC12566}"/>
              </a:ext>
            </a:extLst>
          </p:cNvPr>
          <p:cNvSpPr txBox="1"/>
          <p:nvPr/>
        </p:nvSpPr>
        <p:spPr>
          <a:xfrm>
            <a:off x="5392882" y="5860473"/>
            <a:ext cx="3060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dirty="0"/>
              <a:t>Ex </a:t>
            </a:r>
            <a:r>
              <a:rPr lang="en-NZ" sz="1600" dirty="0" err="1"/>
              <a:t>SafeRoads</a:t>
            </a:r>
            <a:r>
              <a:rPr lang="en-NZ" sz="1600" dirty="0"/>
              <a:t> Report – 4 May 2018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EAA44B-816A-4159-AEE2-1E8276F1CCD2}"/>
              </a:ext>
            </a:extLst>
          </p:cNvPr>
          <p:cNvCxnSpPr>
            <a:cxnSpLocks/>
          </p:cNvCxnSpPr>
          <p:nvPr/>
        </p:nvCxnSpPr>
        <p:spPr>
          <a:xfrm flipV="1">
            <a:off x="2495897" y="1943100"/>
            <a:ext cx="0" cy="4348262"/>
          </a:xfrm>
          <a:prstGeom prst="straightConnector1">
            <a:avLst/>
          </a:prstGeom>
          <a:ln w="63500">
            <a:solidFill>
              <a:srgbClr val="0066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19018C4-3F88-42D9-8A37-74A129F19437}"/>
              </a:ext>
            </a:extLst>
          </p:cNvPr>
          <p:cNvSpPr txBox="1"/>
          <p:nvPr/>
        </p:nvSpPr>
        <p:spPr>
          <a:xfrm>
            <a:off x="2495897" y="5768140"/>
            <a:ext cx="2283061" cy="523220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none" rtlCol="0">
            <a:spAutoFit/>
          </a:bodyPr>
          <a:lstStyle/>
          <a:p>
            <a:r>
              <a:rPr lang="en-NZ" sz="2800" dirty="0">
                <a:solidFill>
                  <a:srgbClr val="0E77BE"/>
                </a:solidFill>
              </a:rPr>
              <a:t>400% increase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870EA7-68FC-40B4-967F-7DD0A2CB935B}"/>
              </a:ext>
            </a:extLst>
          </p:cNvPr>
          <p:cNvCxnSpPr>
            <a:cxnSpLocks/>
          </p:cNvCxnSpPr>
          <p:nvPr/>
        </p:nvCxnSpPr>
        <p:spPr>
          <a:xfrm flipV="1">
            <a:off x="3110683" y="3686175"/>
            <a:ext cx="0" cy="2081967"/>
          </a:xfrm>
          <a:prstGeom prst="straightConnector1">
            <a:avLst/>
          </a:prstGeom>
          <a:ln w="635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BD8B534-6CAE-4E83-BEC1-5853C9ADA58C}"/>
              </a:ext>
            </a:extLst>
          </p:cNvPr>
          <p:cNvSpPr txBox="1"/>
          <p:nvPr/>
        </p:nvSpPr>
        <p:spPr>
          <a:xfrm>
            <a:off x="3110683" y="5244920"/>
            <a:ext cx="264241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rgbClr val="FF0000"/>
                </a:solidFill>
              </a:rPr>
              <a:t>210% increase</a:t>
            </a:r>
          </a:p>
        </p:txBody>
      </p:sp>
    </p:spTree>
    <p:extLst>
      <p:ext uri="{BB962C8B-B14F-4D97-AF65-F5344CB8AC3E}">
        <p14:creationId xmlns:p14="http://schemas.microsoft.com/office/powerpoint/2010/main" val="345672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6F060E-8621-4F76-AEF1-B67FC5B6C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316879"/>
            <a:ext cx="7886700" cy="392803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b="1" dirty="0"/>
              <a:t>Traffic Flow: SH 7, Alternate Route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499E0-63CA-4193-8243-237A6CC12566}"/>
              </a:ext>
            </a:extLst>
          </p:cNvPr>
          <p:cNvSpPr txBox="1"/>
          <p:nvPr/>
        </p:nvSpPr>
        <p:spPr>
          <a:xfrm>
            <a:off x="5392882" y="5860473"/>
            <a:ext cx="3060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dirty="0"/>
              <a:t>Ex </a:t>
            </a:r>
            <a:r>
              <a:rPr lang="en-NZ" sz="1600" dirty="0" err="1"/>
              <a:t>SafeRoads</a:t>
            </a:r>
            <a:r>
              <a:rPr lang="en-NZ" sz="1600" dirty="0"/>
              <a:t> Report – 4 May 2018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A04D1D-7283-450D-B494-444EA2569ADA}"/>
              </a:ext>
            </a:extLst>
          </p:cNvPr>
          <p:cNvCxnSpPr>
            <a:cxnSpLocks/>
          </p:cNvCxnSpPr>
          <p:nvPr/>
        </p:nvCxnSpPr>
        <p:spPr>
          <a:xfrm flipV="1">
            <a:off x="2495897" y="1924050"/>
            <a:ext cx="0" cy="4367312"/>
          </a:xfrm>
          <a:prstGeom prst="straightConnector1">
            <a:avLst/>
          </a:prstGeom>
          <a:ln w="63500">
            <a:solidFill>
              <a:srgbClr val="0066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9EFB6AE-3D54-433A-B7C6-960871198E19}"/>
              </a:ext>
            </a:extLst>
          </p:cNvPr>
          <p:cNvSpPr txBox="1"/>
          <p:nvPr/>
        </p:nvSpPr>
        <p:spPr>
          <a:xfrm>
            <a:off x="2495897" y="5768140"/>
            <a:ext cx="2283061" cy="523220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none" rtlCol="0">
            <a:spAutoFit/>
          </a:bodyPr>
          <a:lstStyle/>
          <a:p>
            <a:r>
              <a:rPr lang="en-NZ" sz="2800" dirty="0">
                <a:solidFill>
                  <a:srgbClr val="0E77BE"/>
                </a:solidFill>
              </a:rPr>
              <a:t>220% increase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BC0FCC-102B-4175-9FD8-67E8E255B616}"/>
              </a:ext>
            </a:extLst>
          </p:cNvPr>
          <p:cNvCxnSpPr>
            <a:cxnSpLocks/>
          </p:cNvCxnSpPr>
          <p:nvPr/>
        </p:nvCxnSpPr>
        <p:spPr>
          <a:xfrm flipV="1">
            <a:off x="3110683" y="3705225"/>
            <a:ext cx="0" cy="2062917"/>
          </a:xfrm>
          <a:prstGeom prst="straightConnector1">
            <a:avLst/>
          </a:prstGeom>
          <a:ln w="635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1EB75E1-1497-4AF7-BD67-C3C7069F7833}"/>
              </a:ext>
            </a:extLst>
          </p:cNvPr>
          <p:cNvSpPr txBox="1"/>
          <p:nvPr/>
        </p:nvSpPr>
        <p:spPr>
          <a:xfrm>
            <a:off x="3110683" y="5244920"/>
            <a:ext cx="264241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rgbClr val="FF0000"/>
                </a:solidFill>
              </a:rPr>
              <a:t>300% increase</a:t>
            </a:r>
          </a:p>
        </p:txBody>
      </p:sp>
    </p:spTree>
    <p:extLst>
      <p:ext uri="{BB962C8B-B14F-4D97-AF65-F5344CB8AC3E}">
        <p14:creationId xmlns:p14="http://schemas.microsoft.com/office/powerpoint/2010/main" val="368485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NCTIR Work Programme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dirty="0"/>
              <a:t>$60M work programme:</a:t>
            </a:r>
          </a:p>
          <a:p>
            <a:pPr marL="342900" indent="-342900"/>
            <a:r>
              <a:rPr lang="en-NZ" dirty="0"/>
              <a:t>400km across 4 State Highway NOC networks</a:t>
            </a:r>
          </a:p>
          <a:p>
            <a:pPr marL="342900" indent="-342900"/>
            <a:r>
              <a:rPr lang="en-NZ" dirty="0"/>
              <a:t>Programme = 1.5 * normal Annual Regional Works</a:t>
            </a:r>
          </a:p>
          <a:p>
            <a:pPr marL="342900" indent="-342900"/>
            <a:r>
              <a:rPr lang="en-NZ" dirty="0"/>
              <a:t>Summer work programme 2017/18</a:t>
            </a:r>
          </a:p>
          <a:p>
            <a:pPr marL="342900" indent="-342900"/>
            <a:r>
              <a:rPr lang="en-NZ" dirty="0"/>
              <a:t>Peak &gt; 40 stop/go worksites</a:t>
            </a:r>
          </a:p>
          <a:p>
            <a:endParaRPr lang="en-NZ" dirty="0"/>
          </a:p>
          <a:p>
            <a:pPr marL="0" indent="0">
              <a:buNone/>
            </a:pPr>
            <a:r>
              <a:rPr lang="en-NZ" dirty="0"/>
              <a:t>Vulnerable route:</a:t>
            </a:r>
          </a:p>
          <a:p>
            <a:pPr marL="342900" indent="-342900"/>
            <a:r>
              <a:rPr lang="en-NZ" u="sng" dirty="0"/>
              <a:t>Only</a:t>
            </a:r>
            <a:r>
              <a:rPr lang="en-NZ" dirty="0"/>
              <a:t> freight route, mid South Island north (to ferry)</a:t>
            </a:r>
          </a:p>
          <a:p>
            <a:pPr marL="342900" indent="-342900"/>
            <a:r>
              <a:rPr lang="en-NZ" dirty="0"/>
              <a:t>Only OD and OW Freight route</a:t>
            </a:r>
          </a:p>
          <a:p>
            <a:pPr marL="342900" indent="-342900"/>
            <a:r>
              <a:rPr lang="en-NZ" dirty="0"/>
              <a:t>Snow and ice through winter</a:t>
            </a:r>
          </a:p>
        </p:txBody>
      </p:sp>
    </p:spTree>
    <p:extLst>
      <p:ext uri="{BB962C8B-B14F-4D97-AF65-F5344CB8AC3E}">
        <p14:creationId xmlns:p14="http://schemas.microsoft.com/office/powerpoint/2010/main" val="3411253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E7FC7D1DFCBB4DAF12F0F583E5727F" ma:contentTypeVersion="12" ma:contentTypeDescription="Create a new document." ma:contentTypeScope="" ma:versionID="3183aaf253e1b737959cf8b806d09f22">
  <xsd:schema xmlns:xsd="http://www.w3.org/2001/XMLSchema" xmlns:xs="http://www.w3.org/2001/XMLSchema" xmlns:p="http://schemas.microsoft.com/office/2006/metadata/properties" xmlns:ns2="5a56619b-5606-4a2b-8065-d5f1974d9ed5" xmlns:ns3="e3d1d8a1-fed5-4680-8fac-b27b0658afc4" targetNamespace="http://schemas.microsoft.com/office/2006/metadata/properties" ma:root="true" ma:fieldsID="5f7b77ff09cdf542f7f9b313e190010d" ns2:_="" ns3:_="">
    <xsd:import namespace="5a56619b-5606-4a2b-8065-d5f1974d9ed5"/>
    <xsd:import namespace="e3d1d8a1-fed5-4680-8fac-b27b0658af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6619b-5606-4a2b-8065-d5f1974d9e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1d8a1-fed5-4680-8fac-b27b0658af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2CB976-355B-4153-BF5F-FC567AA3A6B2}"/>
</file>

<file path=customXml/itemProps2.xml><?xml version="1.0" encoding="utf-8"?>
<ds:datastoreItem xmlns:ds="http://schemas.openxmlformats.org/officeDocument/2006/customXml" ds:itemID="{63FD2C0A-C813-48B2-ADAB-C398FD22E927}"/>
</file>

<file path=customXml/itemProps3.xml><?xml version="1.0" encoding="utf-8"?>
<ds:datastoreItem xmlns:ds="http://schemas.openxmlformats.org/officeDocument/2006/customXml" ds:itemID="{D137BFAC-BA39-4EFC-BA6D-BFB436BAEED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4276</TotalTime>
  <Words>2104</Words>
  <Application>Microsoft Office PowerPoint</Application>
  <PresentationFormat>On-screen Show (4:3)</PresentationFormat>
  <Paragraphs>313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The Map</vt:lpstr>
      <vt:lpstr>What is NCTIR?</vt:lpstr>
      <vt:lpstr>NCTIR – Our Story Video, 6 mins</vt:lpstr>
      <vt:lpstr>PowerPoint Presentation</vt:lpstr>
      <vt:lpstr>Traffic Flow: SH 63, Alternate Route</vt:lpstr>
      <vt:lpstr>Traffic Flow: SH 6, Alternate Route</vt:lpstr>
      <vt:lpstr>Traffic Flow: SH 7, Alternate Route</vt:lpstr>
      <vt:lpstr>NCTIR Work Programme</vt:lpstr>
      <vt:lpstr>NCTIR KPIs</vt:lpstr>
      <vt:lpstr>Lead Planning for Delay KPI : Forward Work Programme (FWP)</vt:lpstr>
      <vt:lpstr>Lead Planning for Delay KPI : FWP</vt:lpstr>
      <vt:lpstr>Lead Planning for Delay KPI : FWP</vt:lpstr>
      <vt:lpstr>Lead Planning for Delay KPI: FWP</vt:lpstr>
      <vt:lpstr>Lead Planning for Delay KPI: FWP</vt:lpstr>
      <vt:lpstr>Lead Planning for Delay KPI: FWP</vt:lpstr>
      <vt:lpstr>Forward Work Programme Analysis</vt:lpstr>
      <vt:lpstr>Lag Monitoring for Delay KPI: Reporting</vt:lpstr>
      <vt:lpstr>Internal Current Travel Time</vt:lpstr>
      <vt:lpstr>Internal Current Travel Time</vt:lpstr>
      <vt:lpstr>Internal Current Travel Time</vt:lpstr>
      <vt:lpstr>Shared External Information</vt:lpstr>
      <vt:lpstr>Shared External Information</vt:lpstr>
      <vt:lpstr>Shared External Information</vt:lpstr>
      <vt:lpstr>Delay KPI Results</vt:lpstr>
      <vt:lpstr>Influence of Delay KPI</vt:lpstr>
      <vt:lpstr>Thanks and Questions</vt:lpstr>
      <vt:lpstr>PowerPoint Presentation</vt:lpstr>
    </vt:vector>
  </TitlesOfParts>
  <Company>Fulton Hogan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Canterbury Transport Infrastructure Recovery</dc:title>
  <dc:creator>Wilkins, Tricia</dc:creator>
  <cp:lastModifiedBy>Tony Stella</cp:lastModifiedBy>
  <cp:revision>254</cp:revision>
  <cp:lastPrinted>2018-05-08T01:11:14Z</cp:lastPrinted>
  <dcterms:created xsi:type="dcterms:W3CDTF">2017-03-02T01:53:59Z</dcterms:created>
  <dcterms:modified xsi:type="dcterms:W3CDTF">2018-05-14T02:23:21Z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0x01010055E7FC7D1DFCBB4DAF12F0F583E5727F</vt:lpwstr>
  </property>
</Properties>
</file>